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536" r:id="rId2"/>
    <p:sldId id="350" r:id="rId3"/>
    <p:sldId id="541" r:id="rId4"/>
    <p:sldId id="490" r:id="rId5"/>
    <p:sldId id="331" r:id="rId6"/>
    <p:sldId id="502" r:id="rId7"/>
    <p:sldId id="522" r:id="rId8"/>
    <p:sldId id="334" r:id="rId9"/>
    <p:sldId id="535" r:id="rId10"/>
    <p:sldId id="460" r:id="rId11"/>
    <p:sldId id="513" r:id="rId12"/>
    <p:sldId id="420" r:id="rId13"/>
    <p:sldId id="423" r:id="rId14"/>
    <p:sldId id="444" r:id="rId15"/>
    <p:sldId id="519" r:id="rId16"/>
    <p:sldId id="422" r:id="rId17"/>
    <p:sldId id="315" r:id="rId18"/>
    <p:sldId id="530" r:id="rId19"/>
    <p:sldId id="498" r:id="rId20"/>
    <p:sldId id="531" r:id="rId21"/>
    <p:sldId id="532" r:id="rId22"/>
    <p:sldId id="372" r:id="rId23"/>
    <p:sldId id="503" r:id="rId24"/>
    <p:sldId id="506" r:id="rId25"/>
    <p:sldId id="359" r:id="rId26"/>
    <p:sldId id="418" r:id="rId27"/>
    <p:sldId id="540" r:id="rId28"/>
    <p:sldId id="382" r:id="rId29"/>
    <p:sldId id="375" r:id="rId30"/>
    <p:sldId id="358" r:id="rId31"/>
  </p:sldIdLst>
  <p:sldSz cx="9144000" cy="6858000" type="screen4x3"/>
  <p:notesSz cx="6858000" cy="9144000"/>
  <p:custShowLst>
    <p:custShow name="Nurses Association" id="0">
      <p:sldLst>
        <p:sld r:id="rId6"/>
      </p:sldLst>
    </p:custShow>
  </p:custShowLst>
  <p:defaultTextStyle>
    <a:defPPr>
      <a:defRPr lang="en-US"/>
    </a:defPPr>
    <a:lvl1pPr algn="l" rtl="0" fontAlgn="base">
      <a:spcBef>
        <a:spcPct val="0"/>
      </a:spcBef>
      <a:spcAft>
        <a:spcPct val="0"/>
      </a:spcAft>
      <a:defRPr sz="2000"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C0CC"/>
    <a:srgbClr val="0DFFFD"/>
    <a:srgbClr val="A3CCCA"/>
    <a:srgbClr val="30B5CC"/>
    <a:srgbClr val="49B1CC"/>
    <a:srgbClr val="9DFFFF"/>
    <a:srgbClr val="EBB1FF"/>
    <a:srgbClr val="FFFD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77"/>
    <p:restoredTop sz="82180" autoAdjust="0"/>
  </p:normalViewPr>
  <p:slideViewPr>
    <p:cSldViewPr>
      <p:cViewPr varScale="1">
        <p:scale>
          <a:sx n="95" d="100"/>
          <a:sy n="95" d="100"/>
        </p:scale>
        <p:origin x="232" y="192"/>
      </p:cViewPr>
      <p:guideLst>
        <p:guide orient="horz" pos="2160"/>
        <p:guide pos="2880"/>
      </p:guideLst>
    </p:cSldViewPr>
  </p:slideViewPr>
  <p:outlineViewPr>
    <p:cViewPr>
      <p:scale>
        <a:sx n="33" d="100"/>
        <a:sy n="33" d="100"/>
      </p:scale>
      <p:origin x="0" y="-3096"/>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p:scale>
          <a:sx n="150" d="100"/>
          <a:sy n="150" d="100"/>
        </p:scale>
        <p:origin x="1880" y="-4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DDDDDD"/>
                  </a:outerShdw>
                </a:effectLst>
                <a:cs typeface="+mn-cs"/>
              </a:defRPr>
            </a:lvl1pPr>
          </a:lstStyle>
          <a:p>
            <a:pPr>
              <a:defRPr/>
            </a:pPr>
            <a:r>
              <a:rPr lang="en-US"/>
              <a:t>Copyrighted: Paul Foxman, Ph.D. www.drfoxman.com</a:t>
            </a:r>
          </a:p>
        </p:txBody>
      </p:sp>
      <p:sp>
        <p:nvSpPr>
          <p:cNvPr id="7987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DDDDDD"/>
                  </a:outerShdw>
                </a:effectLst>
                <a:cs typeface="+mn-cs"/>
              </a:defRPr>
            </a:lvl1pPr>
          </a:lstStyle>
          <a:p>
            <a:pPr>
              <a:defRPr/>
            </a:pPr>
            <a:endParaRPr lang="en-US"/>
          </a:p>
        </p:txBody>
      </p:sp>
      <p:sp>
        <p:nvSpPr>
          <p:cNvPr id="7987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DDDDDD"/>
                  </a:outerShdw>
                </a:effectLst>
                <a:cs typeface="+mn-cs"/>
              </a:defRPr>
            </a:lvl1pPr>
          </a:lstStyle>
          <a:p>
            <a:pPr>
              <a:defRPr/>
            </a:pPr>
            <a:endParaRPr lang="en-US"/>
          </a:p>
        </p:txBody>
      </p:sp>
      <p:sp>
        <p:nvSpPr>
          <p:cNvPr id="7987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DDDDDD"/>
                  </a:outerShdw>
                </a:effectLst>
                <a:cs typeface="+mn-cs"/>
              </a:defRPr>
            </a:lvl1pPr>
          </a:lstStyle>
          <a:p>
            <a:pPr>
              <a:defRPr/>
            </a:pPr>
            <a:fld id="{787C3716-F697-F144-80FF-F9C77C5B45EA}" type="slidenum">
              <a:rPr lang="en-US"/>
              <a:pPr>
                <a:defRPr/>
              </a:pPr>
              <a:t>‹#›</a:t>
            </a:fld>
            <a:endParaRPr lang="en-US"/>
          </a:p>
        </p:txBody>
      </p:sp>
    </p:spTree>
    <p:extLst>
      <p:ext uri="{BB962C8B-B14F-4D97-AF65-F5344CB8AC3E}">
        <p14:creationId xmlns:p14="http://schemas.microsoft.com/office/powerpoint/2010/main" val="3688791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effectLst/>
                <a:cs typeface="+mn-cs"/>
              </a:defRPr>
            </a:lvl1pPr>
          </a:lstStyle>
          <a:p>
            <a:pPr>
              <a:defRPr/>
            </a:pPr>
            <a:r>
              <a:rPr lang="en-US"/>
              <a:t>Copyrighted: Paul Foxman, Ph.D. www.drfoxman.com</a:t>
            </a:r>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effectLst/>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effectLst/>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effectLst/>
                <a:cs typeface="+mn-cs"/>
              </a:defRPr>
            </a:lvl1pPr>
          </a:lstStyle>
          <a:p>
            <a:pPr>
              <a:defRPr/>
            </a:pPr>
            <a:fld id="{F59567C5-E9EC-C841-8021-16AFA7247E27}" type="slidenum">
              <a:rPr lang="en-US"/>
              <a:pPr>
                <a:defRPr/>
              </a:pPr>
              <a:t>‹#›</a:t>
            </a:fld>
            <a:endParaRPr lang="en-US"/>
          </a:p>
        </p:txBody>
      </p:sp>
    </p:spTree>
    <p:extLst>
      <p:ext uri="{BB962C8B-B14F-4D97-AF65-F5344CB8AC3E}">
        <p14:creationId xmlns:p14="http://schemas.microsoft.com/office/powerpoint/2010/main" val="297543781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ahoma"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ahoma"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ahoma"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ahoma"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ahoma"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Copyrighted: Paul Foxman, Ph.D. www.drfoxman.com</a:t>
            </a:r>
          </a:p>
        </p:txBody>
      </p:sp>
      <p:sp>
        <p:nvSpPr>
          <p:cNvPr id="5" name="Rectangle 7"/>
          <p:cNvSpPr>
            <a:spLocks noGrp="1" noChangeArrowheads="1"/>
          </p:cNvSpPr>
          <p:nvPr>
            <p:ph type="sldNum" sz="quarter" idx="5"/>
          </p:nvPr>
        </p:nvSpPr>
        <p:spPr/>
        <p:txBody>
          <a:bodyPr/>
          <a:lstStyle/>
          <a:p>
            <a:pPr>
              <a:defRPr/>
            </a:pPr>
            <a:fld id="{D526DE78-862E-9246-944D-C5F284D95BAE}" type="slidenum">
              <a:rPr lang="en-US"/>
              <a:pPr>
                <a:defRPr/>
              </a:pPr>
              <a:t>1</a:t>
            </a:fld>
            <a:endParaRPr lang="en-US"/>
          </a:p>
        </p:txBody>
      </p:sp>
      <p:sp>
        <p:nvSpPr>
          <p:cNvPr id="4362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36227" name="Rectangle 3"/>
          <p:cNvSpPr>
            <a:spLocks noGrp="1" noChangeArrowheads="1"/>
          </p:cNvSpPr>
          <p:nvPr>
            <p:ph type="body" idx="1"/>
          </p:nvPr>
        </p:nvSpPr>
        <p:spPr/>
        <p:txBody>
          <a:bodyPr/>
          <a:lstStyle/>
          <a:p>
            <a:pPr eaLnBrk="1" hangingPunct="1">
              <a:defRPr/>
            </a:pPr>
            <a:r>
              <a:rPr lang="en-US" dirty="0">
                <a:cs typeface="+mn-cs"/>
              </a:rPr>
              <a:t>My training: insight but no CBT, DBT, ERP, RET, ACT, TFT, NLP, EFT (freedom technique…tapping for success and abundance), MSC (Mindfulness Self-Compassion…research shows reduces </a:t>
            </a:r>
            <a:r>
              <a:rPr lang="en-US" dirty="0" err="1">
                <a:cs typeface="+mn-cs"/>
              </a:rPr>
              <a:t>anx</a:t>
            </a:r>
            <a:r>
              <a:rPr lang="en-US" dirty="0">
                <a:cs typeface="+mn-cs"/>
              </a:rPr>
              <a:t>, depression and helps maintain diet and exercise routines), EMDR, MBSR, ABBT, Solution Focused Rx</a:t>
            </a:r>
          </a:p>
          <a:p>
            <a:pPr eaLnBrk="1" hangingPunct="1">
              <a:defRPr/>
            </a:pPr>
            <a:r>
              <a:rPr lang="en-US" dirty="0">
                <a:cs typeface="+mn-cs"/>
              </a:rPr>
              <a:t>Freud: </a:t>
            </a:r>
            <a:r>
              <a:rPr lang="ja-JP" altLang="en-US" dirty="0">
                <a:latin typeface="Arial"/>
                <a:cs typeface="+mn-cs"/>
              </a:rPr>
              <a:t>“</a:t>
            </a:r>
            <a:r>
              <a:rPr lang="en-US" dirty="0">
                <a:cs typeface="+mn-cs"/>
              </a:rPr>
              <a:t>insight alone is like giving a starving man a dinner menu only</a:t>
            </a:r>
            <a:r>
              <a:rPr lang="ja-JP" altLang="en-US">
                <a:latin typeface="Arial"/>
                <a:cs typeface="+mn-cs"/>
              </a:rPr>
              <a:t>”</a:t>
            </a:r>
            <a:endParaRPr lang="en-US" dirty="0">
              <a:cs typeface="+mn-cs"/>
            </a:endParaRPr>
          </a:p>
        </p:txBody>
      </p:sp>
    </p:spTree>
    <p:extLst>
      <p:ext uri="{BB962C8B-B14F-4D97-AF65-F5344CB8AC3E}">
        <p14:creationId xmlns:p14="http://schemas.microsoft.com/office/powerpoint/2010/main" val="2472125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Group exercise…visualization</a:t>
            </a:r>
          </a:p>
          <a:p>
            <a:pPr>
              <a:defRPr/>
            </a:pPr>
            <a:r>
              <a:rPr lang="en-US" dirty="0"/>
              <a:t>Virtual reality (</a:t>
            </a:r>
            <a:r>
              <a:rPr lang="en-US" dirty="0" err="1"/>
              <a:t>imaginal</a:t>
            </a:r>
            <a:r>
              <a:rPr lang="en-US" dirty="0"/>
              <a:t> practice),visualization </a:t>
            </a:r>
            <a:r>
              <a:rPr lang="en-US" dirty="0" err="1"/>
              <a:t>reheasal</a:t>
            </a:r>
            <a:endParaRPr lang="en-US" dirty="0"/>
          </a:p>
          <a:p>
            <a:pPr>
              <a:defRPr/>
            </a:pPr>
            <a:r>
              <a:rPr lang="en-US" dirty="0"/>
              <a:t>Whistle a Happy Tune (song from Richard Rogers and Oscar Hammerstein’s, The King and I): “Make believe you’re brave and the trick may take you far; You may be as brave as you make believe you are.”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Copyrighted: Paul Foxman, Ph.D. www.drfoxman.com</a:t>
            </a:r>
          </a:p>
        </p:txBody>
      </p:sp>
      <p:sp>
        <p:nvSpPr>
          <p:cNvPr id="5" name="Rectangle 7"/>
          <p:cNvSpPr>
            <a:spLocks noGrp="1" noChangeArrowheads="1"/>
          </p:cNvSpPr>
          <p:nvPr>
            <p:ph type="sldNum" sz="quarter" idx="5"/>
          </p:nvPr>
        </p:nvSpPr>
        <p:spPr/>
        <p:txBody>
          <a:bodyPr/>
          <a:lstStyle/>
          <a:p>
            <a:pPr>
              <a:defRPr/>
            </a:pPr>
            <a:fld id="{F3305C4B-3CEB-3B44-993D-4E7969E45D72}" type="slidenum">
              <a:rPr lang="en-US"/>
              <a:pPr>
                <a:defRPr/>
              </a:pPr>
              <a:t>17</a:t>
            </a:fld>
            <a:endParaRPr lang="en-US"/>
          </a:p>
        </p:txBody>
      </p:sp>
      <p:sp>
        <p:nvSpPr>
          <p:cNvPr id="91138" name="Rectangle 2"/>
          <p:cNvSpPr>
            <a:spLocks noGrp="1" noRot="1" noChangeAspect="1" noChangeArrowheads="1" noTextEdit="1"/>
          </p:cNvSpPr>
          <p:nvPr>
            <p:ph type="sldImg"/>
          </p:nvPr>
        </p:nvSpPr>
        <p:spPr>
          <a:xfrm>
            <a:off x="1152525" y="692150"/>
            <a:ext cx="4554538" cy="3416300"/>
          </a:xfrm>
          <a:solidFill>
            <a:srgbClr val="FFFFFF"/>
          </a:solidFill>
          <a:ln/>
          <a:extLst>
            <a:ext uri="{FAA26D3D-D897-4be2-8F04-BA451C77F1D7}">
              <ma14:placeholderFlag xmlns="" xmlns:ma14="http://schemas.microsoft.com/office/mac/drawingml/2011/main" val="1"/>
            </a:ext>
          </a:extLst>
        </p:spPr>
      </p:sp>
      <p:sp>
        <p:nvSpPr>
          <p:cNvPr id="91139" name="Rectangle 3"/>
          <p:cNvSpPr>
            <a:spLocks noGrp="1" noChangeArrowheads="1"/>
          </p:cNvSpPr>
          <p:nvPr>
            <p:ph type="body" idx="1"/>
          </p:nvPr>
        </p:nvSpPr>
        <p:spPr>
          <a:xfrm>
            <a:off x="914400" y="4341813"/>
            <a:ext cx="5029200" cy="4113212"/>
          </a:xfrm>
          <a:solidFill>
            <a:srgbClr val="FFFFFF"/>
          </a:solidFill>
          <a:ln>
            <a:solidFill>
              <a:srgbClr val="000000"/>
            </a:solidFill>
            <a:miter lim="800000"/>
            <a:headEnd/>
            <a:tailEnd/>
          </a:ln>
        </p:spPr>
        <p:txBody>
          <a:bodyPr/>
          <a:lstStyle/>
          <a:p>
            <a:pPr eaLnBrk="1" hangingPunct="1">
              <a:defRPr/>
            </a:pPr>
            <a:r>
              <a:rPr lang="en-US" dirty="0">
                <a:cs typeface="+mn-cs"/>
              </a:rPr>
              <a:t>Diagnosis: Concerns about judgment &amp; scrutiny, projection of low SE</a:t>
            </a:r>
          </a:p>
          <a:p>
            <a:pPr eaLnBrk="1" hangingPunct="1">
              <a:defRPr/>
            </a:pPr>
            <a:r>
              <a:rPr lang="en-US" dirty="0">
                <a:cs typeface="+mn-cs"/>
              </a:rPr>
              <a:t>Less than 1% Selective </a:t>
            </a:r>
            <a:r>
              <a:rPr lang="en-US" dirty="0" err="1">
                <a:cs typeface="+mn-cs"/>
              </a:rPr>
              <a:t>Mutism</a:t>
            </a:r>
            <a:r>
              <a:rPr lang="en-US">
                <a:cs typeface="+mn-cs"/>
              </a:rPr>
              <a:t>, typical onset 3-5</a:t>
            </a:r>
          </a:p>
          <a:p>
            <a:pPr eaLnBrk="1" hangingPunct="1">
              <a:defRPr/>
            </a:pPr>
            <a:r>
              <a:rPr lang="en-US" dirty="0">
                <a:cs typeface="+mn-cs"/>
              </a:rPr>
              <a:t>Discuss </a:t>
            </a:r>
            <a:r>
              <a:rPr lang="en-US" u="sng" dirty="0">
                <a:cs typeface="+mn-cs"/>
              </a:rPr>
              <a:t>The Introvert </a:t>
            </a:r>
            <a:r>
              <a:rPr lang="en-US" dirty="0">
                <a:cs typeface="+mn-cs"/>
              </a:rPr>
              <a:t>Advantage (Laney) concept</a:t>
            </a:r>
          </a:p>
          <a:p>
            <a:pPr eaLnBrk="1" hangingPunct="1">
              <a:defRPr/>
            </a:pPr>
            <a:r>
              <a:rPr lang="en-US" dirty="0">
                <a:cs typeface="+mn-cs"/>
              </a:rPr>
              <a:t>CBT: 70% effective with </a:t>
            </a:r>
            <a:r>
              <a:rPr lang="en-US" dirty="0">
                <a:cs typeface="+mn-cs"/>
                <a:sym typeface="Symbol" charset="0"/>
              </a:rPr>
              <a:t> relapse</a:t>
            </a:r>
            <a:endParaRPr lang="en-US" dirty="0">
              <a:cs typeface="+mn-cs"/>
            </a:endParaRPr>
          </a:p>
          <a:p>
            <a:pPr eaLnBrk="1" hangingPunct="1">
              <a:defRPr/>
            </a:pPr>
            <a:r>
              <a:rPr lang="en-US" dirty="0">
                <a:cs typeface="+mn-cs"/>
              </a:rPr>
              <a:t>ADOLESCENT GROUP: </a:t>
            </a:r>
            <a:r>
              <a:rPr lang="en-US" u="sng" dirty="0">
                <a:cs typeface="+mn-cs"/>
              </a:rPr>
              <a:t>Andrew</a:t>
            </a:r>
            <a:r>
              <a:rPr lang="en-US" dirty="0">
                <a:cs typeface="+mn-cs"/>
              </a:rPr>
              <a:t> (handsome, music), Melissa (bright, creative, 3 wishes: love </a:t>
            </a:r>
            <a:r>
              <a:rPr lang="en-US" dirty="0" err="1">
                <a:cs typeface="+mn-cs"/>
              </a:rPr>
              <a:t>relat</a:t>
            </a:r>
            <a:r>
              <a:rPr lang="en-US" dirty="0">
                <a:cs typeface="+mn-cs"/>
              </a:rPr>
              <a:t>, nature, never worry again), Kelly (attractive, art student), Brian (baseball cap, 3 wishes: not be </a:t>
            </a:r>
            <a:r>
              <a:rPr lang="en-US" dirty="0" err="1">
                <a:cs typeface="+mn-cs"/>
              </a:rPr>
              <a:t>anx</a:t>
            </a:r>
            <a:r>
              <a:rPr lang="en-US" dirty="0">
                <a:cs typeface="+mn-cs"/>
              </a:rPr>
              <a:t> &amp; </a:t>
            </a:r>
            <a:r>
              <a:rPr lang="en-US" dirty="0" err="1">
                <a:cs typeface="+mn-cs"/>
              </a:rPr>
              <a:t>depr</a:t>
            </a:r>
            <a:r>
              <a:rPr lang="en-US" dirty="0">
                <a:cs typeface="+mn-cs"/>
              </a:rPr>
              <a:t>, girlfriend, direction in life), Rich (PD with Ag)</a:t>
            </a:r>
          </a:p>
          <a:p>
            <a:pPr eaLnBrk="1" hangingPunct="1">
              <a:defRPr/>
            </a:pPr>
            <a:r>
              <a:rPr lang="en-US" dirty="0">
                <a:cs typeface="+mn-cs"/>
              </a:rPr>
              <a:t>GROUP THERAPY ACTIVITIES: mutual interview, role play, eye contact</a:t>
            </a:r>
          </a:p>
          <a:p>
            <a:pPr eaLnBrk="1" hangingPunct="1">
              <a:defRPr/>
            </a:pPr>
            <a:r>
              <a:rPr lang="en-US" dirty="0">
                <a:cs typeface="+mn-cs"/>
              </a:rPr>
              <a:t>AUDIENCE EXERCISE: eye contact</a:t>
            </a:r>
          </a:p>
          <a:p>
            <a:pPr eaLnBrk="1" hangingPunct="1">
              <a:defRPr/>
            </a:pPr>
            <a:r>
              <a:rPr lang="en-US" dirty="0">
                <a:cs typeface="+mn-cs"/>
              </a:rPr>
              <a:t>VIDEO: Challenge Day</a:t>
            </a:r>
          </a:p>
          <a:p>
            <a:pPr eaLnBrk="1" hangingPunct="1">
              <a:defRPr/>
            </a:pPr>
            <a:r>
              <a:rPr lang="en-US" dirty="0">
                <a:cs typeface="+mn-cs"/>
              </a:rPr>
              <a:t>WEB SITE: </a:t>
            </a:r>
            <a:r>
              <a:rPr lang="en-US" dirty="0" err="1">
                <a:cs typeface="+mn-cs"/>
              </a:rPr>
              <a:t>healsocialphobia.com</a:t>
            </a:r>
            <a:endParaRPr lang="en-US" dirty="0">
              <a:cs typeface="+mn-cs"/>
            </a:endParaRPr>
          </a:p>
          <a:p>
            <a:pPr eaLnBrk="1" hangingPunct="1">
              <a:defRPr/>
            </a:pPr>
            <a:r>
              <a:rPr lang="en-US" dirty="0">
                <a:cs typeface="+mn-cs"/>
              </a:rPr>
              <a:t>NEXT SLIDE: Social Anxiety Strategies</a:t>
            </a:r>
          </a:p>
          <a:p>
            <a:pPr eaLnBrk="1" hangingPunct="1">
              <a:defRPr/>
            </a:pPr>
            <a:endParaRPr lang="en-US" dirty="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Before 1980 (DSM III), avoidance was primary criterion for diagnosing social anxiety (3%), but changed in 1994 (DSM IV) to include “enduring” social situations (13%).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400" dirty="0" err="1">
                <a:solidFill>
                  <a:srgbClr val="572E2D"/>
                </a:solidFill>
                <a:latin typeface="Noteworthy Bold" charset="0"/>
                <a:cs typeface="Noteworthy Bold" charset="0"/>
                <a:sym typeface="Noteworthy Bold" charset="0"/>
              </a:rPr>
              <a:t>Paruresis</a:t>
            </a:r>
            <a:r>
              <a:rPr lang="en-US" sz="2400" dirty="0">
                <a:solidFill>
                  <a:srgbClr val="572E2D"/>
                </a:solidFill>
                <a:latin typeface="Noteworthy Bold" charset="0"/>
                <a:cs typeface="Noteworthy Bold" charset="0"/>
                <a:sym typeface="Noteworthy Bold" charset="0"/>
              </a:rPr>
              <a:t> is a form of social anxiety disorder found in both sexes. Known by different names, such as pee shy, shy kidney or bashful bladder, this condition involves difficulty relaxing enough to urinate in places like public restrooms where others might hear. Rx begins with suggestions (running water or fan) followed by relaxation training and CBT.</a:t>
            </a:r>
            <a:endParaRPr lang="en-US" dirty="0"/>
          </a:p>
          <a:p>
            <a:pPr>
              <a:defRPr/>
            </a:pPr>
            <a:r>
              <a:rPr lang="en-US" dirty="0"/>
              <a:t>Any situation involving potential scrutiny or judgment by other people</a:t>
            </a:r>
          </a:p>
          <a:p>
            <a:pPr>
              <a:defRPr/>
            </a:pPr>
            <a:r>
              <a:rPr lang="en-US" dirty="0"/>
              <a:t>See page 86 in PESI</a:t>
            </a:r>
            <a:r>
              <a:rPr lang="en-US" baseline="0" dirty="0"/>
              <a:t> book for behavior therapy with Selective </a:t>
            </a:r>
            <a:r>
              <a:rPr lang="en-US" baseline="0"/>
              <a:t>Mutism</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Self-consciousness about these anxiety symptoms…fear the symptoms will show. </a:t>
            </a:r>
          </a:p>
          <a:p>
            <a:pPr>
              <a:defRPr/>
            </a:pPr>
            <a:r>
              <a:rPr lang="en-US" dirty="0"/>
              <a:t>Pre-occupied with and distracted by signs and symptoms of anxiety</a:t>
            </a:r>
          </a:p>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why</a:t>
            </a:r>
            <a:r>
              <a:rPr lang="en-US" baseline="0" dirty="0"/>
              <a:t> some young people have social anxiety: from what does it stem? Genetic (shy temperament), social humiliation?</a:t>
            </a:r>
          </a:p>
          <a:p>
            <a:r>
              <a:rPr lang="en-US" baseline="0" dirty="0"/>
              <a:t>SE source</a:t>
            </a:r>
          </a:p>
        </p:txBody>
      </p:sp>
      <p:sp>
        <p:nvSpPr>
          <p:cNvPr id="4" name="Header Placeholder 3"/>
          <p:cNvSpPr>
            <a:spLocks noGrp="1"/>
          </p:cNvSpPr>
          <p:nvPr>
            <p:ph type="hdr" sz="quarter" idx="10"/>
          </p:nvPr>
        </p:nvSpPr>
        <p:spPr/>
        <p:txBody>
          <a:bodyPr/>
          <a:lstStyle/>
          <a:p>
            <a:pPr>
              <a:defRPr/>
            </a:pPr>
            <a:r>
              <a:rPr lang="en-US"/>
              <a:t>Copyrighted: Paul Foxman, Ph.D. www.drfoxman.com</a:t>
            </a:r>
          </a:p>
        </p:txBody>
      </p:sp>
      <p:sp>
        <p:nvSpPr>
          <p:cNvPr id="5" name="Slide Number Placeholder 4"/>
          <p:cNvSpPr>
            <a:spLocks noGrp="1"/>
          </p:cNvSpPr>
          <p:nvPr>
            <p:ph type="sldNum" sz="quarter" idx="11"/>
          </p:nvPr>
        </p:nvSpPr>
        <p:spPr/>
        <p:txBody>
          <a:bodyPr/>
          <a:lstStyle/>
          <a:p>
            <a:pPr>
              <a:defRPr/>
            </a:pPr>
            <a:fld id="{F59567C5-E9EC-C841-8021-16AFA7247E27}" type="slidenum">
              <a:rPr lang="en-US" smtClean="0"/>
              <a:pPr>
                <a:defRPr/>
              </a:pPr>
              <a:t>21</a:t>
            </a:fld>
            <a:endParaRPr lang="en-US"/>
          </a:p>
        </p:txBody>
      </p:sp>
    </p:spTree>
    <p:extLst>
      <p:ext uri="{BB962C8B-B14F-4D97-AF65-F5344CB8AC3E}">
        <p14:creationId xmlns:p14="http://schemas.microsoft.com/office/powerpoint/2010/main" val="1379763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Copyrighted: Paul Foxman, Ph.D. www.drfoxman.com</a:t>
            </a:r>
          </a:p>
        </p:txBody>
      </p:sp>
      <p:sp>
        <p:nvSpPr>
          <p:cNvPr id="5" name="Rectangle 7"/>
          <p:cNvSpPr>
            <a:spLocks noGrp="1" noChangeArrowheads="1"/>
          </p:cNvSpPr>
          <p:nvPr>
            <p:ph type="sldNum" sz="quarter" idx="5"/>
          </p:nvPr>
        </p:nvSpPr>
        <p:spPr/>
        <p:txBody>
          <a:bodyPr/>
          <a:lstStyle/>
          <a:p>
            <a:pPr>
              <a:defRPr/>
            </a:pPr>
            <a:fld id="{DE44BCE3-FC45-8842-A47B-C7AC810C3794}" type="slidenum">
              <a:rPr lang="en-US"/>
              <a:pPr>
                <a:defRPr/>
              </a:pPr>
              <a:t>22</a:t>
            </a:fld>
            <a:endParaRPr lang="en-US"/>
          </a:p>
        </p:txBody>
      </p:sp>
      <p:sp>
        <p:nvSpPr>
          <p:cNvPr id="417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7795" name="Rectangle 3"/>
          <p:cNvSpPr>
            <a:spLocks noGrp="1" noChangeArrowheads="1"/>
          </p:cNvSpPr>
          <p:nvPr>
            <p:ph type="body" idx="1"/>
          </p:nvPr>
        </p:nvSpPr>
        <p:spPr/>
        <p:txBody>
          <a:bodyPr/>
          <a:lstStyle/>
          <a:p>
            <a:pPr eaLnBrk="1" hangingPunct="1">
              <a:defRPr/>
            </a:pPr>
            <a:r>
              <a:rPr lang="en-US" dirty="0">
                <a:cs typeface="+mn-cs"/>
              </a:rPr>
              <a:t>New skills/talents: Andrew case (music)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Copyrighted: Paul Foxman, Ph.D. www.drfoxman.com</a:t>
            </a:r>
          </a:p>
        </p:txBody>
      </p:sp>
      <p:sp>
        <p:nvSpPr>
          <p:cNvPr id="5" name="Rectangle 7"/>
          <p:cNvSpPr>
            <a:spLocks noGrp="1" noChangeArrowheads="1"/>
          </p:cNvSpPr>
          <p:nvPr>
            <p:ph type="sldNum" sz="quarter" idx="5"/>
          </p:nvPr>
        </p:nvSpPr>
        <p:spPr/>
        <p:txBody>
          <a:bodyPr/>
          <a:lstStyle/>
          <a:p>
            <a:pPr>
              <a:defRPr/>
            </a:pPr>
            <a:fld id="{A37E1933-5C6E-C34C-8E29-C74A40FFB4A6}" type="slidenum">
              <a:rPr lang="en-US"/>
              <a:pPr>
                <a:defRPr/>
              </a:pPr>
              <a:t>25</a:t>
            </a:fld>
            <a:endParaRPr lang="en-US"/>
          </a:p>
        </p:txBody>
      </p:sp>
      <p:sp>
        <p:nvSpPr>
          <p:cNvPr id="2631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3171" name="Rectangle 3"/>
          <p:cNvSpPr>
            <a:spLocks noGrp="1" noChangeArrowheads="1"/>
          </p:cNvSpPr>
          <p:nvPr>
            <p:ph type="body" idx="1"/>
          </p:nvPr>
        </p:nvSpPr>
        <p:spPr/>
        <p:txBody>
          <a:bodyPr/>
          <a:lstStyle/>
          <a:p>
            <a:pPr marL="228600" indent="-228600" eaLnBrk="1" hangingPunct="1">
              <a:defRPr/>
            </a:pPr>
            <a:r>
              <a:rPr lang="en-US" dirty="0">
                <a:cs typeface="+mn-cs"/>
              </a:rPr>
              <a:t>TRAUMA: </a:t>
            </a:r>
          </a:p>
          <a:p>
            <a:pPr marL="228600" indent="-228600" eaLnBrk="1" hangingPunct="1">
              <a:defRPr/>
            </a:pPr>
            <a:r>
              <a:rPr lang="en-US" dirty="0">
                <a:cs typeface="+mn-cs"/>
              </a:rPr>
              <a:t>PREVALENCE: </a:t>
            </a:r>
          </a:p>
          <a:p>
            <a:pPr marL="685800" lvl="1" indent="-228600" eaLnBrk="1" hangingPunct="1">
              <a:buFontTx/>
              <a:buChar char="•"/>
              <a:defRPr/>
            </a:pPr>
            <a:r>
              <a:rPr lang="en-US" dirty="0"/>
              <a:t>Up to 50% of child/adolescents (total 74 million) will experience at least 1 trauma by age 18 (but will not necessarily develop PTSD)</a:t>
            </a:r>
          </a:p>
          <a:p>
            <a:pPr marL="685800" lvl="1" indent="-228600" eaLnBrk="1" hangingPunct="1">
              <a:buFontTx/>
              <a:buChar char="•"/>
              <a:defRPr/>
            </a:pPr>
            <a:r>
              <a:rPr lang="en-US" dirty="0"/>
              <a:t>85% children in poor, urban neighborhoods witness violence (66% actually hurt)</a:t>
            </a:r>
          </a:p>
          <a:p>
            <a:pPr marL="685800" lvl="1" indent="-228600" eaLnBrk="1" hangingPunct="1">
              <a:buFontTx/>
              <a:buChar char="•"/>
              <a:defRPr/>
            </a:pPr>
            <a:r>
              <a:rPr lang="en-US" dirty="0"/>
              <a:t>Most children/adolescents with PTSD not recognized and receive no help</a:t>
            </a:r>
          </a:p>
          <a:p>
            <a:pPr marL="228600" indent="-228600" eaLnBrk="1" hangingPunct="1">
              <a:defRPr/>
            </a:pPr>
            <a:r>
              <a:rPr lang="en-US" dirty="0"/>
              <a:t>ACE (Adverse Childhood Experiences) study (1998): 17,421 Kaiser members assessed for </a:t>
            </a:r>
            <a:r>
              <a:rPr lang="en-US" dirty="0" err="1"/>
              <a:t>hx</a:t>
            </a:r>
            <a:r>
              <a:rPr lang="en-US" dirty="0"/>
              <a:t> of ACE (emotional or physical abuse, contact sexual abuse, household criminal activity. 64% had at least one ACE (28% physical abuse) and 22% had 3 or more. </a:t>
            </a:r>
          </a:p>
          <a:p>
            <a:pPr marL="228600" indent="-228600" eaLnBrk="1" hangingPunct="1">
              <a:defRPr/>
            </a:pPr>
            <a:r>
              <a:rPr lang="en-US" dirty="0"/>
              <a:t>SAMHSA (SA &amp; MH Services Admin) 2011 study (14,773 children): loss of caregiver (48%), witnessing domestic violence (47%), impaired caregiver (44%).</a:t>
            </a:r>
          </a:p>
          <a:p>
            <a:pPr marL="228600" indent="-228600" eaLnBrk="1" hangingPunct="1">
              <a:defRPr/>
            </a:pPr>
            <a:r>
              <a:rPr lang="en-US" dirty="0"/>
              <a:t>SAMHSA 2011 of 7,819 children found 9% had PTSD, ADHD (39%), mood disorders (38%), ODD (26%)</a:t>
            </a:r>
          </a:p>
          <a:p>
            <a:pPr marL="228600" indent="-228600" eaLnBrk="1" hangingPunct="1">
              <a:defRPr/>
            </a:pPr>
            <a:r>
              <a:rPr lang="en-US" dirty="0"/>
              <a:t>Based on SAMHSA data, in response to trauma:</a:t>
            </a:r>
          </a:p>
          <a:p>
            <a:pPr marL="685800" lvl="1" indent="-228600" eaLnBrk="1" hangingPunct="1">
              <a:defRPr/>
            </a:pPr>
            <a:r>
              <a:rPr lang="en-US" dirty="0"/>
              <a:t>Preschool children more likely to act out aggressively</a:t>
            </a:r>
          </a:p>
          <a:p>
            <a:pPr marL="685800" lvl="1" indent="-228600" eaLnBrk="1" hangingPunct="1">
              <a:defRPr/>
            </a:pPr>
            <a:r>
              <a:rPr lang="en-US" dirty="0"/>
              <a:t>School age children more likely to show mood disturbances</a:t>
            </a:r>
          </a:p>
          <a:p>
            <a:pPr marL="685800" lvl="1" indent="-228600" eaLnBrk="1" hangingPunct="1">
              <a:defRPr/>
            </a:pPr>
            <a:r>
              <a:rPr lang="en-US" dirty="0"/>
              <a:t>Teens more likely to manifest anxiety and isolation</a:t>
            </a:r>
          </a:p>
          <a:p>
            <a:pPr marL="228600" lvl="0" indent="-228600" eaLnBrk="1" hangingPunct="1">
              <a:defRPr/>
            </a:pPr>
            <a:r>
              <a:rPr lang="en-US" dirty="0"/>
              <a:t>2017: 368 gymnasts (mostly preteen</a:t>
            </a:r>
            <a:r>
              <a:rPr lang="en-US" baseline="0" dirty="0"/>
              <a:t> and teen girls) </a:t>
            </a:r>
            <a:r>
              <a:rPr lang="en-US" dirty="0"/>
              <a:t>have alleged sexual</a:t>
            </a:r>
            <a:r>
              <a:rPr lang="en-US" baseline="0" dirty="0"/>
              <a:t> abuse by coaches, gym owners and other adults working in the gymnastics world. 115 adults were named from respected mentors to novices and in every part of U.S. What about boy scouts, H.S. and college sports, recreational centers, summer camps, church?</a:t>
            </a:r>
          </a:p>
          <a:p>
            <a:pPr marL="228600" lvl="0" indent="-228600" eaLnBrk="1" hangingPunct="1">
              <a:defRPr/>
            </a:pPr>
            <a:r>
              <a:rPr lang="en-US" baseline="0" dirty="0"/>
              <a:t>DEVELOPMENTAL TRAUMA: neglect, poverty, homelessness, abandonment, lack of comforting, unpredictability, disabled P’s (S/A, untreated MI), narcissistic P’s, immature P’s, witnessing violence</a:t>
            </a:r>
          </a:p>
          <a:p>
            <a:pPr marL="228600" lvl="0" indent="-228600" eaLnBrk="1" hangingPunct="1">
              <a:defRPr/>
            </a:pPr>
            <a:endParaRPr lang="en-US" baseline="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ahoma" charset="0"/>
                <a:ea typeface="ＭＳ Ｐゴシック" charset="0"/>
                <a:cs typeface="ＭＳ Ｐゴシック" charset="0"/>
              </a:rPr>
              <a:t>TYPES OF TRAUMA: sexual abuse, physical abuse, car accidents, domestic violence, community &amp; school violence, medical trauma, natural disasters, suicides and other traumatic losses.</a:t>
            </a:r>
          </a:p>
          <a:p>
            <a:endParaRPr lang="en-US" dirty="0"/>
          </a:p>
        </p:txBody>
      </p:sp>
      <p:sp>
        <p:nvSpPr>
          <p:cNvPr id="4" name="Header Placeholder 3"/>
          <p:cNvSpPr>
            <a:spLocks noGrp="1"/>
          </p:cNvSpPr>
          <p:nvPr>
            <p:ph type="hdr" sz="quarter" idx="10"/>
          </p:nvPr>
        </p:nvSpPr>
        <p:spPr/>
        <p:txBody>
          <a:bodyPr/>
          <a:lstStyle/>
          <a:p>
            <a:pPr>
              <a:defRPr/>
            </a:pPr>
            <a:r>
              <a:rPr lang="en-US"/>
              <a:t>Copyrighted: Paul Foxman, Ph.D. www.drfoxman.com</a:t>
            </a:r>
          </a:p>
        </p:txBody>
      </p:sp>
      <p:sp>
        <p:nvSpPr>
          <p:cNvPr id="5" name="Slide Number Placeholder 4"/>
          <p:cNvSpPr>
            <a:spLocks noGrp="1"/>
          </p:cNvSpPr>
          <p:nvPr>
            <p:ph type="sldNum" sz="quarter" idx="11"/>
          </p:nvPr>
        </p:nvSpPr>
        <p:spPr/>
        <p:txBody>
          <a:bodyPr/>
          <a:lstStyle/>
          <a:p>
            <a:pPr>
              <a:defRPr/>
            </a:pPr>
            <a:fld id="{F59567C5-E9EC-C841-8021-16AFA7247E27}" type="slidenum">
              <a:rPr lang="en-US" smtClean="0"/>
              <a:pPr>
                <a:defRPr/>
              </a:pPr>
              <a:t>26</a:t>
            </a:fld>
            <a:endParaRPr lang="en-US"/>
          </a:p>
        </p:txBody>
      </p:sp>
    </p:spTree>
    <p:extLst>
      <p:ext uri="{BB962C8B-B14F-4D97-AF65-F5344CB8AC3E}">
        <p14:creationId xmlns:p14="http://schemas.microsoft.com/office/powerpoint/2010/main" val="3468060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defRPr/>
            </a:pPr>
            <a:r>
              <a:rPr lang="en-US" dirty="0"/>
              <a:t>SYMPTOMS &amp; NEUROBIOLOGY: WE LEAVE OUR</a:t>
            </a:r>
            <a:r>
              <a:rPr lang="en-US" baseline="0" dirty="0"/>
              <a:t> BODIES AS AN INVOLUNTARY COPING REACTION TO NEUROMUSCULAR TENSION &amp; PAIN &amp; SHAME, SO RX IS ABOUT RE-ENTERING/RE-INHABITING AND FINDING PEACE IN THE BODY.</a:t>
            </a:r>
            <a:r>
              <a:rPr lang="en-US" dirty="0"/>
              <a:t> </a:t>
            </a:r>
            <a:r>
              <a:rPr lang="en-US" dirty="0" err="1"/>
              <a:t>shuttjng</a:t>
            </a:r>
            <a:r>
              <a:rPr lang="en-US" dirty="0"/>
              <a:t> down/avoidance/numbing (parasympathetic), high arousal/hypervigilance (re-experiencing, </a:t>
            </a:r>
            <a:r>
              <a:rPr lang="ja-JP" altLang="en-US" dirty="0">
                <a:latin typeface="Arial"/>
              </a:rPr>
              <a:t>“</a:t>
            </a:r>
            <a:r>
              <a:rPr lang="en-US" dirty="0"/>
              <a:t>kindling</a:t>
            </a:r>
            <a:r>
              <a:rPr lang="ja-JP" altLang="en-US" dirty="0">
                <a:latin typeface="Arial"/>
              </a:rPr>
              <a:t>”</a:t>
            </a:r>
            <a:r>
              <a:rPr lang="en-US" dirty="0"/>
              <a:t> (sympathetic)</a:t>
            </a:r>
          </a:p>
          <a:p>
            <a:pPr marL="228600" indent="-228600" eaLnBrk="1" hangingPunct="1">
              <a:defRPr/>
            </a:pPr>
            <a:r>
              <a:rPr lang="en-US" sz="1200" kern="1200" dirty="0">
                <a:solidFill>
                  <a:schemeClr val="tx1"/>
                </a:solidFill>
                <a:latin typeface="Tahoma" charset="0"/>
                <a:ea typeface="ＭＳ Ｐゴシック" charset="0"/>
                <a:cs typeface="ＭＳ Ｐゴシック" charset="0"/>
              </a:rPr>
              <a:t>SENSITIZATION…EMOTIONAL PROCESSING THEORY (</a:t>
            </a:r>
            <a:r>
              <a:rPr lang="en-US" sz="1200" kern="1200" dirty="0" err="1">
                <a:solidFill>
                  <a:schemeClr val="tx1"/>
                </a:solidFill>
                <a:latin typeface="Tahoma" charset="0"/>
                <a:ea typeface="ＭＳ Ｐゴシック" charset="0"/>
                <a:cs typeface="ＭＳ Ｐゴシック" charset="0"/>
              </a:rPr>
              <a:t>Foa</a:t>
            </a:r>
            <a:r>
              <a:rPr lang="en-US" sz="1200" kern="1200" dirty="0">
                <a:solidFill>
                  <a:schemeClr val="tx1"/>
                </a:solidFill>
                <a:latin typeface="Tahoma" charset="0"/>
                <a:ea typeface="ＭＳ Ｐゴシック" charset="0"/>
                <a:cs typeface="ＭＳ Ｐゴシック" charset="0"/>
              </a:rPr>
              <a:t>): classical conditioning of stimulus and physical fear response leading to pathological interpretation of physical response. Similar to panic anxiety: fear of the symptoms</a:t>
            </a:r>
          </a:p>
          <a:p>
            <a:endParaRPr lang="en-US" dirty="0"/>
          </a:p>
        </p:txBody>
      </p:sp>
      <p:sp>
        <p:nvSpPr>
          <p:cNvPr id="4" name="Header Placeholder 3"/>
          <p:cNvSpPr>
            <a:spLocks noGrp="1"/>
          </p:cNvSpPr>
          <p:nvPr>
            <p:ph type="hdr" sz="quarter" idx="10"/>
          </p:nvPr>
        </p:nvSpPr>
        <p:spPr/>
        <p:txBody>
          <a:bodyPr/>
          <a:lstStyle/>
          <a:p>
            <a:pPr>
              <a:defRPr/>
            </a:pPr>
            <a:r>
              <a:rPr lang="en-US"/>
              <a:t>Copyrighted: Paul Foxman, Ph.D. www.drfoxman.com</a:t>
            </a:r>
          </a:p>
        </p:txBody>
      </p:sp>
      <p:sp>
        <p:nvSpPr>
          <p:cNvPr id="5" name="Slide Number Placeholder 4"/>
          <p:cNvSpPr>
            <a:spLocks noGrp="1"/>
          </p:cNvSpPr>
          <p:nvPr>
            <p:ph type="sldNum" sz="quarter" idx="11"/>
          </p:nvPr>
        </p:nvSpPr>
        <p:spPr/>
        <p:txBody>
          <a:bodyPr/>
          <a:lstStyle/>
          <a:p>
            <a:pPr>
              <a:defRPr/>
            </a:pPr>
            <a:fld id="{F59567C5-E9EC-C841-8021-16AFA7247E27}" type="slidenum">
              <a:rPr lang="en-US" smtClean="0"/>
              <a:pPr>
                <a:defRPr/>
              </a:pPr>
              <a:t>27</a:t>
            </a:fld>
            <a:endParaRPr lang="en-US"/>
          </a:p>
        </p:txBody>
      </p:sp>
    </p:spTree>
    <p:extLst>
      <p:ext uri="{BB962C8B-B14F-4D97-AF65-F5344CB8AC3E}">
        <p14:creationId xmlns:p14="http://schemas.microsoft.com/office/powerpoint/2010/main" val="274286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Copyrighted: Paul Foxman, Ph.D. www.drfoxman.com</a:t>
            </a:r>
          </a:p>
        </p:txBody>
      </p:sp>
      <p:sp>
        <p:nvSpPr>
          <p:cNvPr id="5" name="Rectangle 7"/>
          <p:cNvSpPr>
            <a:spLocks noGrp="1" noChangeArrowheads="1"/>
          </p:cNvSpPr>
          <p:nvPr>
            <p:ph type="sldNum" sz="quarter" idx="5"/>
          </p:nvPr>
        </p:nvSpPr>
        <p:spPr/>
        <p:txBody>
          <a:bodyPr/>
          <a:lstStyle/>
          <a:p>
            <a:pPr>
              <a:defRPr/>
            </a:pPr>
            <a:fld id="{A63384EA-3C85-4F46-A569-2C8F62523FA5}" type="slidenum">
              <a:rPr lang="en-US"/>
              <a:pPr>
                <a:defRPr/>
              </a:pPr>
              <a:t>2</a:t>
            </a:fld>
            <a:endParaRPr lang="en-US"/>
          </a:p>
        </p:txBody>
      </p:sp>
      <p:sp>
        <p:nvSpPr>
          <p:cNvPr id="2672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7267" name="Rectangle 3"/>
          <p:cNvSpPr>
            <a:spLocks noGrp="1" noChangeArrowheads="1"/>
          </p:cNvSpPr>
          <p:nvPr>
            <p:ph type="body" idx="1"/>
          </p:nvPr>
        </p:nvSpPr>
        <p:spPr/>
        <p:txBody>
          <a:bodyPr/>
          <a:lstStyle/>
          <a:p>
            <a:pPr eaLnBrk="1" hangingPunct="1">
              <a:spcBef>
                <a:spcPct val="0"/>
              </a:spcBef>
              <a:defRPr/>
            </a:pPr>
            <a:r>
              <a:rPr lang="en-US" dirty="0">
                <a:cs typeface="+mn-cs"/>
              </a:rPr>
              <a:t>DSM V changes: 3 categories. </a:t>
            </a:r>
          </a:p>
          <a:p>
            <a:pPr marL="228600" indent="-228600" eaLnBrk="1" hangingPunct="1">
              <a:spcBef>
                <a:spcPct val="0"/>
              </a:spcBef>
              <a:buFontTx/>
              <a:buAutoNum type="arabicPeriod"/>
              <a:defRPr/>
            </a:pPr>
            <a:r>
              <a:rPr lang="en-US" dirty="0" err="1">
                <a:cs typeface="+mn-cs"/>
              </a:rPr>
              <a:t>Anx</a:t>
            </a:r>
            <a:r>
              <a:rPr lang="en-US" dirty="0">
                <a:cs typeface="+mn-cs"/>
              </a:rPr>
              <a:t> Disorders (added Selective </a:t>
            </a:r>
            <a:r>
              <a:rPr lang="en-US" dirty="0" err="1">
                <a:cs typeface="+mn-cs"/>
              </a:rPr>
              <a:t>Mutism</a:t>
            </a:r>
            <a:r>
              <a:rPr lang="en-US" dirty="0">
                <a:cs typeface="+mn-cs"/>
              </a:rPr>
              <a:t>)</a:t>
            </a:r>
          </a:p>
          <a:p>
            <a:pPr marL="228600" indent="-228600" eaLnBrk="1" hangingPunct="1">
              <a:spcBef>
                <a:spcPct val="0"/>
              </a:spcBef>
              <a:buFontTx/>
              <a:buAutoNum type="arabicPeriod"/>
              <a:defRPr/>
            </a:pPr>
            <a:r>
              <a:rPr lang="en-US" dirty="0">
                <a:cs typeface="+mn-cs"/>
              </a:rPr>
              <a:t>OCD and related disorders (trichotillomania, excoriation, hoarding)</a:t>
            </a:r>
          </a:p>
          <a:p>
            <a:pPr marL="228600" indent="-228600" eaLnBrk="1" hangingPunct="1">
              <a:spcBef>
                <a:spcPct val="0"/>
              </a:spcBef>
              <a:buFontTx/>
              <a:buAutoNum type="arabicPeriod"/>
              <a:defRPr/>
            </a:pPr>
            <a:r>
              <a:rPr lang="en-US" dirty="0">
                <a:cs typeface="+mn-cs"/>
              </a:rPr>
              <a:t>Trauma and stressor related disorders</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endParaRPr lang="en-US" dirty="0">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a:cs typeface="+mn-cs"/>
              </a:rPr>
              <a:t>Difference between normal and abnormal anxiety: symptom frequency, intensity and duration (e.g. separation anxiety to be discussed next)</a:t>
            </a:r>
          </a:p>
          <a:p>
            <a:pPr marL="228600" indent="-228600" eaLnBrk="1" hangingPunct="1">
              <a:spcBef>
                <a:spcPct val="0"/>
              </a:spcBef>
              <a:buFontTx/>
              <a:buAutoNum type="arabicPeriod"/>
              <a:defRPr/>
            </a:pPr>
            <a:endParaRPr lang="en-US" dirty="0">
              <a:cs typeface="+mn-cs"/>
            </a:endParaRPr>
          </a:p>
          <a:p>
            <a:pPr eaLnBrk="1" hangingPunct="1">
              <a:spcBef>
                <a:spcPct val="0"/>
              </a:spcBef>
              <a:defRPr/>
            </a:pPr>
            <a:r>
              <a:rPr lang="en-US" dirty="0">
                <a:cs typeface="+mn-cs"/>
              </a:rPr>
              <a:t>CO-EXISTING CONDITIONS:</a:t>
            </a:r>
          </a:p>
          <a:p>
            <a:pPr lvl="1" eaLnBrk="1" hangingPunct="1">
              <a:spcBef>
                <a:spcPct val="0"/>
              </a:spcBef>
              <a:defRPr/>
            </a:pPr>
            <a:r>
              <a:rPr lang="en-US" dirty="0"/>
              <a:t>Depression: new evidence temporal relationship w </a:t>
            </a:r>
            <a:r>
              <a:rPr lang="en-US" dirty="0" err="1"/>
              <a:t>anx</a:t>
            </a:r>
            <a:r>
              <a:rPr lang="en-US" dirty="0"/>
              <a:t> (</a:t>
            </a:r>
            <a:r>
              <a:rPr lang="en-US" dirty="0" err="1"/>
              <a:t>dep</a:t>
            </a:r>
            <a:r>
              <a:rPr lang="en-US" dirty="0"/>
              <a:t> children may appear agitated, hyperactive, aggressive, negative, antisocial)</a:t>
            </a:r>
          </a:p>
          <a:p>
            <a:pPr lvl="1" eaLnBrk="1" hangingPunct="1">
              <a:spcBef>
                <a:spcPct val="0"/>
              </a:spcBef>
              <a:defRPr/>
            </a:pPr>
            <a:r>
              <a:rPr lang="en-US" dirty="0"/>
              <a:t>Medical: allergies, obesity (5 million children), diabetes, celiac, immune deficiency, ventricular neuritis, thyroid deficiency</a:t>
            </a:r>
          </a:p>
          <a:p>
            <a:pPr lvl="1" eaLnBrk="1" hangingPunct="1">
              <a:spcBef>
                <a:spcPct val="0"/>
              </a:spcBef>
              <a:defRPr/>
            </a:pPr>
            <a:r>
              <a:rPr lang="en-US" dirty="0"/>
              <a:t>Adjustment disorders</a:t>
            </a:r>
          </a:p>
          <a:p>
            <a:pPr eaLnBrk="1" hangingPunct="1">
              <a:spcBef>
                <a:spcPct val="0"/>
              </a:spcBef>
              <a:defRPr/>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dirty="0"/>
              <a:t>DIAGNOSTIC CONFUSION</a:t>
            </a:r>
            <a:r>
              <a:rPr lang="en-US" baseline="0" dirty="0"/>
              <a:t> (</a:t>
            </a:r>
            <a:r>
              <a:rPr lang="en-US" sz="1200" kern="1200" dirty="0">
                <a:solidFill>
                  <a:schemeClr val="tx1"/>
                </a:solidFill>
                <a:latin typeface="Tahoma" charset="0"/>
                <a:ea typeface="ＭＳ Ｐゴシック" charset="0"/>
                <a:cs typeface="ＭＳ Ｐゴシック" charset="0"/>
              </a:rPr>
              <a:t>What</a:t>
            </a:r>
            <a:r>
              <a:rPr lang="en-US" sz="1200" kern="1200" baseline="0" dirty="0">
                <a:solidFill>
                  <a:schemeClr val="tx1"/>
                </a:solidFill>
                <a:latin typeface="Tahoma" charset="0"/>
                <a:ea typeface="ＭＳ Ｐゴシック" charset="0"/>
                <a:cs typeface="ＭＳ Ｐゴシック" charset="0"/>
              </a:rPr>
              <a:t> Anxiety is NOT):</a:t>
            </a:r>
            <a:endParaRPr lang="en-US" sz="1200" kern="1200" dirty="0">
              <a:solidFill>
                <a:schemeClr val="tx1"/>
              </a:solidFill>
              <a:latin typeface="Tahoma" charset="0"/>
              <a:ea typeface="ＭＳ Ｐゴシック" charset="0"/>
              <a:cs typeface="ＭＳ Ｐゴシック" charset="0"/>
            </a:endParaRPr>
          </a:p>
          <a:p>
            <a:pPr eaLnBrk="1" hangingPunct="1">
              <a:spcBef>
                <a:spcPct val="0"/>
              </a:spcBef>
              <a:defRPr/>
            </a:pPr>
            <a:endParaRPr lang="en-US" dirty="0"/>
          </a:p>
          <a:p>
            <a:pPr lvl="1" eaLnBrk="1" hangingPunct="1">
              <a:spcBef>
                <a:spcPct val="0"/>
              </a:spcBef>
              <a:defRPr/>
            </a:pPr>
            <a:r>
              <a:rPr lang="en-US" dirty="0"/>
              <a:t>Behavior disorders, e.g. ODD (</a:t>
            </a:r>
            <a:r>
              <a:rPr lang="en-US" dirty="0" err="1"/>
              <a:t>psychoRx</a:t>
            </a:r>
            <a:r>
              <a:rPr lang="en-US" dirty="0"/>
              <a:t>, behavioral Rx)</a:t>
            </a:r>
          </a:p>
          <a:p>
            <a:pPr lvl="1" eaLnBrk="1" hangingPunct="1">
              <a:spcBef>
                <a:spcPct val="0"/>
              </a:spcBef>
              <a:defRPr/>
            </a:pPr>
            <a:r>
              <a:rPr lang="en-US" dirty="0"/>
              <a:t>ADHD (non-stimulant med: Strattera)</a:t>
            </a:r>
          </a:p>
          <a:p>
            <a:pPr lvl="1" eaLnBrk="1" hangingPunct="1">
              <a:spcBef>
                <a:spcPct val="0"/>
              </a:spcBef>
              <a:defRPr/>
            </a:pPr>
            <a:r>
              <a:rPr lang="en-US" dirty="0"/>
              <a:t>Autism spectrum disorders (formerly high functioning Asperger</a:t>
            </a:r>
            <a:r>
              <a:rPr lang="ja-JP" altLang="en-US" dirty="0">
                <a:latin typeface="Arial"/>
              </a:rPr>
              <a:t>’</a:t>
            </a:r>
            <a:r>
              <a:rPr lang="en-US" dirty="0"/>
              <a:t>s Disorder)</a:t>
            </a:r>
          </a:p>
          <a:p>
            <a:pPr lvl="1" eaLnBrk="1" hangingPunct="1">
              <a:spcBef>
                <a:spcPct val="0"/>
              </a:spcBef>
              <a:defRPr/>
            </a:pPr>
            <a:r>
              <a:rPr lang="en-US" dirty="0"/>
              <a:t>?Bipolar disorder (50% diagnosed don</a:t>
            </a:r>
            <a:r>
              <a:rPr lang="ja-JP" altLang="en-US" dirty="0">
                <a:latin typeface="Arial"/>
              </a:rPr>
              <a:t>’</a:t>
            </a:r>
            <a:r>
              <a:rPr lang="en-US" dirty="0"/>
              <a:t>t have it, only 2.6% under 18) can treat with stability (bedtime, orderly home, clear limits, low stress, diet)</a:t>
            </a:r>
          </a:p>
        </p:txBody>
      </p:sp>
    </p:spTree>
    <p:extLst>
      <p:ext uri="{BB962C8B-B14F-4D97-AF65-F5344CB8AC3E}">
        <p14:creationId xmlns:p14="http://schemas.microsoft.com/office/powerpoint/2010/main" val="557906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Copyrighted: Paul Foxman, Ph.D. www.drfoxman.com</a:t>
            </a:r>
          </a:p>
        </p:txBody>
      </p:sp>
      <p:sp>
        <p:nvSpPr>
          <p:cNvPr id="5" name="Rectangle 7"/>
          <p:cNvSpPr>
            <a:spLocks noGrp="1" noChangeArrowheads="1"/>
          </p:cNvSpPr>
          <p:nvPr>
            <p:ph type="sldNum" sz="quarter" idx="5"/>
          </p:nvPr>
        </p:nvSpPr>
        <p:spPr/>
        <p:txBody>
          <a:bodyPr/>
          <a:lstStyle/>
          <a:p>
            <a:pPr>
              <a:defRPr/>
            </a:pPr>
            <a:fld id="{56716009-AA8B-354E-B2F1-014A68E1F77F}" type="slidenum">
              <a:rPr lang="en-US"/>
              <a:pPr>
                <a:defRPr/>
              </a:pPr>
              <a:t>28</a:t>
            </a:fld>
            <a:endParaRPr lang="en-US"/>
          </a:p>
        </p:txBody>
      </p:sp>
      <p:sp>
        <p:nvSpPr>
          <p:cNvPr id="4208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0867" name="Rectangle 3"/>
          <p:cNvSpPr>
            <a:spLocks noGrp="1" noChangeArrowheads="1"/>
          </p:cNvSpPr>
          <p:nvPr>
            <p:ph type="body" idx="1"/>
          </p:nvPr>
        </p:nvSpPr>
        <p:spPr/>
        <p:txBody>
          <a:bodyPr/>
          <a:lstStyle/>
          <a:p>
            <a:pPr eaLnBrk="1" hangingPunct="1">
              <a:defRPr/>
            </a:pPr>
            <a:r>
              <a:rPr lang="en-US">
                <a:cs typeface="+mn-cs"/>
              </a:rPr>
              <a:t>Critical Incident Stress Debriefing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Copyrighted: Paul Foxman, Ph.D. www.drfoxman.com</a:t>
            </a:r>
          </a:p>
        </p:txBody>
      </p:sp>
      <p:sp>
        <p:nvSpPr>
          <p:cNvPr id="5" name="Rectangle 7"/>
          <p:cNvSpPr>
            <a:spLocks noGrp="1" noChangeArrowheads="1"/>
          </p:cNvSpPr>
          <p:nvPr>
            <p:ph type="sldNum" sz="quarter" idx="5"/>
          </p:nvPr>
        </p:nvSpPr>
        <p:spPr/>
        <p:txBody>
          <a:bodyPr/>
          <a:lstStyle/>
          <a:p>
            <a:pPr>
              <a:defRPr/>
            </a:pPr>
            <a:fld id="{DD8AF1D3-71F2-614E-933D-BAF5D4500BD4}" type="slidenum">
              <a:rPr lang="en-US"/>
              <a:pPr>
                <a:defRPr/>
              </a:pPr>
              <a:t>29</a:t>
            </a:fld>
            <a:endParaRPr lang="en-US"/>
          </a:p>
        </p:txBody>
      </p:sp>
      <p:sp>
        <p:nvSpPr>
          <p:cNvPr id="4218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189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Copyrighted: Paul Foxman, Ph.D. www.drfoxman.com</a:t>
            </a:r>
          </a:p>
        </p:txBody>
      </p:sp>
      <p:sp>
        <p:nvSpPr>
          <p:cNvPr id="5" name="Rectangle 7"/>
          <p:cNvSpPr>
            <a:spLocks noGrp="1" noChangeArrowheads="1"/>
          </p:cNvSpPr>
          <p:nvPr>
            <p:ph type="sldNum" sz="quarter" idx="5"/>
          </p:nvPr>
        </p:nvSpPr>
        <p:spPr/>
        <p:txBody>
          <a:bodyPr/>
          <a:lstStyle/>
          <a:p>
            <a:pPr>
              <a:defRPr/>
            </a:pPr>
            <a:fld id="{09F1B52C-E720-844E-89FC-D73C3E5294E4}" type="slidenum">
              <a:rPr lang="en-US"/>
              <a:pPr>
                <a:defRPr/>
              </a:pPr>
              <a:t>30</a:t>
            </a:fld>
            <a:endParaRPr lang="en-US"/>
          </a:p>
        </p:txBody>
      </p:sp>
      <p:sp>
        <p:nvSpPr>
          <p:cNvPr id="2775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7507" name="Rectangle 3"/>
          <p:cNvSpPr>
            <a:spLocks noGrp="1" noChangeArrowheads="1"/>
          </p:cNvSpPr>
          <p:nvPr>
            <p:ph type="body" idx="1"/>
          </p:nvPr>
        </p:nvSpPr>
        <p:spPr/>
        <p:txBody>
          <a:bodyPr/>
          <a:lstStyle/>
          <a:p>
            <a:pPr eaLnBrk="1" hangingPunct="1">
              <a:defRPr/>
            </a:pPr>
            <a:r>
              <a:rPr lang="en-US" dirty="0">
                <a:cs typeface="+mn-cs"/>
              </a:rPr>
              <a:t>Telling the story </a:t>
            </a:r>
            <a:r>
              <a:rPr lang="en-US" dirty="0" err="1">
                <a:cs typeface="+mn-cs"/>
              </a:rPr>
              <a:t>vs</a:t>
            </a:r>
            <a:r>
              <a:rPr lang="en-US" dirty="0">
                <a:cs typeface="+mn-cs"/>
              </a:rPr>
              <a:t> feeling/experiencing the story</a:t>
            </a:r>
          </a:p>
          <a:p>
            <a:pPr eaLnBrk="1" hangingPunct="1">
              <a:defRPr/>
            </a:pPr>
            <a:r>
              <a:rPr lang="en-US" dirty="0">
                <a:cs typeface="+mn-cs"/>
              </a:rPr>
              <a:t>TALKING is reliving/desensitizing in context of safety &amp; trust</a:t>
            </a:r>
          </a:p>
          <a:p>
            <a:pPr eaLnBrk="1" hangingPunct="1">
              <a:defRPr/>
            </a:pPr>
            <a:endParaRPr lang="en-US" dirty="0">
              <a:cs typeface="+mn-cs"/>
            </a:endParaRPr>
          </a:p>
          <a:p>
            <a:pPr eaLnBrk="1" hangingPunct="1">
              <a:defRPr/>
            </a:pPr>
            <a:r>
              <a:rPr lang="en-US" dirty="0">
                <a:cs typeface="+mn-cs"/>
              </a:rPr>
              <a:t>EMDR  (Greenwald) creative bilateral brain stimulation while recalling trauma memories and feelings</a:t>
            </a:r>
          </a:p>
          <a:p>
            <a:pPr eaLnBrk="1" hangingPunct="1">
              <a:defRPr/>
            </a:pPr>
            <a:endParaRPr lang="en-US" dirty="0">
              <a:cs typeface="+mn-cs"/>
            </a:endParaRPr>
          </a:p>
          <a:p>
            <a:pPr eaLnBrk="1" hangingPunct="1">
              <a:defRPr/>
            </a:pPr>
            <a:r>
              <a:rPr lang="en-US" dirty="0">
                <a:cs typeface="+mn-cs"/>
              </a:rPr>
              <a:t>SOMATIC approach: </a:t>
            </a:r>
          </a:p>
          <a:p>
            <a:pPr eaLnBrk="1" hangingPunct="1">
              <a:defRPr/>
            </a:pPr>
            <a:r>
              <a:rPr lang="en-US" dirty="0">
                <a:cs typeface="+mn-cs"/>
              </a:rPr>
              <a:t>Van der </a:t>
            </a:r>
            <a:r>
              <a:rPr lang="en-US" dirty="0" err="1">
                <a:cs typeface="+mn-cs"/>
              </a:rPr>
              <a:t>Kolk</a:t>
            </a:r>
            <a:r>
              <a:rPr lang="en-US" dirty="0">
                <a:cs typeface="+mn-cs"/>
              </a:rPr>
              <a:t> 1994 groundbreaking</a:t>
            </a:r>
            <a:r>
              <a:rPr lang="en-US" baseline="0" dirty="0">
                <a:cs typeface="+mn-cs"/>
              </a:rPr>
              <a:t> study: 10 subjects agreed to PET scans as they recalled traumatic experience. Brain area associated with narrative memory and verbal expression became inhibited and </a:t>
            </a:r>
            <a:r>
              <a:rPr lang="en-US" baseline="0" dirty="0" err="1">
                <a:cs typeface="+mn-cs"/>
              </a:rPr>
              <a:t>amydala</a:t>
            </a:r>
            <a:r>
              <a:rPr lang="en-US" baseline="0" dirty="0">
                <a:cs typeface="+mn-cs"/>
              </a:rPr>
              <a:t> (limbic system emotional center) became activated. Conclusion: began with memory that could be put into words but quickly lost ability to put language to intense emotions/body sensations.</a:t>
            </a:r>
            <a:endParaRPr lang="en-US" dirty="0">
              <a:cs typeface="+mn-cs"/>
            </a:endParaRPr>
          </a:p>
          <a:p>
            <a:pPr eaLnBrk="1" hangingPunct="1">
              <a:defRPr/>
            </a:pPr>
            <a:r>
              <a:rPr lang="en-US" dirty="0">
                <a:cs typeface="+mn-cs"/>
              </a:rPr>
              <a:t>Impact</a:t>
            </a:r>
            <a:r>
              <a:rPr lang="en-US" baseline="0" dirty="0">
                <a:cs typeface="+mn-cs"/>
              </a:rPr>
              <a:t> of trauma on </a:t>
            </a:r>
            <a:r>
              <a:rPr lang="en-US" baseline="0" dirty="0" err="1">
                <a:cs typeface="+mn-cs"/>
              </a:rPr>
              <a:t>neuro</a:t>
            </a:r>
            <a:r>
              <a:rPr lang="en-US" baseline="0" dirty="0">
                <a:cs typeface="+mn-cs"/>
              </a:rPr>
              <a:t>-musculature (neuromuscular shock) may not release in talk therapy. Need</a:t>
            </a:r>
            <a:r>
              <a:rPr lang="en-US" dirty="0">
                <a:cs typeface="+mn-cs"/>
              </a:rPr>
              <a:t> body work to reduce embedded </a:t>
            </a:r>
            <a:r>
              <a:rPr lang="en-US" dirty="0" err="1">
                <a:cs typeface="+mn-cs"/>
              </a:rPr>
              <a:t>hyperarousal</a:t>
            </a:r>
            <a:r>
              <a:rPr lang="en-US" dirty="0">
                <a:cs typeface="+mn-cs"/>
              </a:rPr>
              <a:t>: Bessel van der </a:t>
            </a:r>
            <a:r>
              <a:rPr lang="en-US" dirty="0" err="1">
                <a:cs typeface="+mn-cs"/>
              </a:rPr>
              <a:t>Kolk</a:t>
            </a:r>
            <a:r>
              <a:rPr lang="en-US" dirty="0">
                <a:cs typeface="+mn-cs"/>
              </a:rPr>
              <a:t> (Frontiers of Trauma Treatment): </a:t>
            </a:r>
            <a:r>
              <a:rPr lang="ja-JP" altLang="en-US" dirty="0">
                <a:latin typeface="Arial"/>
                <a:cs typeface="+mn-cs"/>
              </a:rPr>
              <a:t>“</a:t>
            </a:r>
            <a:r>
              <a:rPr lang="en-US" dirty="0">
                <a:cs typeface="+mn-cs"/>
              </a:rPr>
              <a:t>Traumatic experiences alter people</a:t>
            </a:r>
            <a:r>
              <a:rPr lang="ja-JP" altLang="en-US" dirty="0">
                <a:latin typeface="Arial"/>
                <a:cs typeface="+mn-cs"/>
              </a:rPr>
              <a:t>’</a:t>
            </a:r>
            <a:r>
              <a:rPr lang="en-US" dirty="0">
                <a:cs typeface="+mn-cs"/>
              </a:rPr>
              <a:t>s relationship to their bodies in ways that leave them feeling uptight, helpless, disconnected, hurt, on edge, frantic, and at odds with themselves and their environment</a:t>
            </a:r>
            <a:r>
              <a:rPr lang="ja-JP" altLang="en-US" dirty="0">
                <a:latin typeface="Arial"/>
                <a:cs typeface="+mn-cs"/>
              </a:rPr>
              <a:t>”</a:t>
            </a:r>
            <a:endParaRPr lang="en-US" dirty="0">
              <a:cs typeface="+mn-cs"/>
            </a:endParaRPr>
          </a:p>
          <a:p>
            <a:pPr eaLnBrk="1" hangingPunct="1">
              <a:defRPr/>
            </a:pPr>
            <a:r>
              <a:rPr lang="en-US" dirty="0">
                <a:cs typeface="+mn-cs"/>
              </a:rPr>
              <a:t>SOMATIC RX:</a:t>
            </a:r>
          </a:p>
          <a:p>
            <a:pPr eaLnBrk="1" hangingPunct="1">
              <a:defRPr/>
            </a:pPr>
            <a:r>
              <a:rPr lang="en-US" dirty="0">
                <a:cs typeface="+mn-cs"/>
              </a:rPr>
              <a:t>YOGA (Bo Forbes: </a:t>
            </a:r>
            <a:r>
              <a:rPr lang="ja-JP" altLang="en-US" dirty="0">
                <a:latin typeface="Arial"/>
                <a:cs typeface="+mn-cs"/>
              </a:rPr>
              <a:t>“</a:t>
            </a:r>
            <a:r>
              <a:rPr lang="en-US" dirty="0">
                <a:cs typeface="+mn-cs"/>
              </a:rPr>
              <a:t>Fortunately, the neural pathways to relaxation exist in each one of us. Those pathways need to be discovered and activated to alter the state of the nervous system.</a:t>
            </a:r>
            <a:r>
              <a:rPr lang="ja-JP" altLang="en-US" dirty="0">
                <a:latin typeface="Arial"/>
                <a:cs typeface="+mn-cs"/>
              </a:rPr>
              <a:t>”</a:t>
            </a:r>
            <a:endParaRPr lang="en-US" altLang="ja-JP" dirty="0">
              <a:latin typeface="Arial"/>
              <a:cs typeface="+mn-cs"/>
            </a:endParaRPr>
          </a:p>
          <a:p>
            <a:pPr eaLnBrk="1" hangingPunct="1">
              <a:defRPr/>
            </a:pPr>
            <a:r>
              <a:rPr lang="en-US" altLang="ja-JP" dirty="0">
                <a:latin typeface="Arial"/>
                <a:cs typeface="+mn-cs"/>
              </a:rPr>
              <a:t>OTHER</a:t>
            </a:r>
            <a:r>
              <a:rPr lang="en-US" altLang="ja-JP" baseline="0" dirty="0">
                <a:latin typeface="Arial"/>
                <a:cs typeface="+mn-cs"/>
              </a:rPr>
              <a:t> BODY WORK APPROACHES (reconnecting, re-inhabiting, feeling)</a:t>
            </a:r>
            <a:r>
              <a:rPr lang="en-US" altLang="ja-JP" dirty="0">
                <a:latin typeface="Arial"/>
                <a:cs typeface="+mn-cs"/>
              </a:rPr>
              <a:t>	</a:t>
            </a:r>
          </a:p>
          <a:p>
            <a:pPr marL="0" marR="0" indent="0" algn="l" defTabSz="914400" rtl="0" eaLnBrk="1" fontAlgn="base" latinLnBrk="0" hangingPunct="1">
              <a:lnSpc>
                <a:spcPct val="100000"/>
              </a:lnSpc>
              <a:spcBef>
                <a:spcPct val="30000"/>
              </a:spcBef>
              <a:spcAft>
                <a:spcPct val="0"/>
              </a:spcAft>
              <a:buClrTx/>
              <a:buSzTx/>
              <a:buFont typeface="Arial"/>
              <a:buNone/>
              <a:tabLst/>
              <a:defRPr/>
            </a:pPr>
            <a:r>
              <a:rPr lang="en-US" sz="1200" b="1" kern="1200" dirty="0">
                <a:solidFill>
                  <a:schemeClr val="tx1"/>
                </a:solidFill>
                <a:effectLst/>
                <a:latin typeface="Tahoma" charset="0"/>
                <a:ea typeface="ＭＳ Ｐゴシック" charset="0"/>
                <a:cs typeface="ＭＳ Ｐゴシック" charset="0"/>
              </a:rPr>
              <a:t>• </a:t>
            </a:r>
            <a:r>
              <a:rPr lang="en-US" sz="1200" kern="1200" dirty="0">
                <a:solidFill>
                  <a:schemeClr val="tx1"/>
                </a:solidFill>
                <a:effectLst/>
                <a:latin typeface="Tahoma" charset="0"/>
                <a:ea typeface="ＭＳ Ｐゴシック" charset="0"/>
                <a:cs typeface="ＭＳ Ｐゴシック" charset="0"/>
              </a:rPr>
              <a:t>Martial arts (e.g. Aikido, </a:t>
            </a:r>
            <a:r>
              <a:rPr lang="en-US" sz="1200" kern="1200" dirty="0" err="1">
                <a:solidFill>
                  <a:schemeClr val="tx1"/>
                </a:solidFill>
                <a:effectLst/>
                <a:latin typeface="Tahoma" charset="0"/>
                <a:ea typeface="ＭＳ Ｐゴシック" charset="0"/>
                <a:cs typeface="ＭＳ Ｐゴシック" charset="0"/>
              </a:rPr>
              <a:t>T’ai</a:t>
            </a:r>
            <a:r>
              <a:rPr lang="en-US" sz="1200" kern="1200" dirty="0">
                <a:solidFill>
                  <a:schemeClr val="tx1"/>
                </a:solidFill>
                <a:effectLst/>
                <a:latin typeface="Tahoma" charset="0"/>
                <a:ea typeface="ＭＳ Ｐゴシック" charset="0"/>
                <a:cs typeface="ＭＳ Ｐゴシック" charset="0"/>
              </a:rPr>
              <a:t> chi, Karate)</a:t>
            </a:r>
            <a:br>
              <a:rPr lang="en-US" sz="1200" kern="1200" dirty="0">
                <a:solidFill>
                  <a:schemeClr val="tx1"/>
                </a:solidFill>
                <a:effectLst/>
                <a:latin typeface="Tahoma" charset="0"/>
                <a:ea typeface="ＭＳ Ｐゴシック" charset="0"/>
                <a:cs typeface="ＭＳ Ｐゴシック" charset="0"/>
              </a:rPr>
            </a:br>
            <a:r>
              <a:rPr lang="en-US" sz="1200" b="1" kern="1200" dirty="0">
                <a:solidFill>
                  <a:schemeClr val="tx1"/>
                </a:solidFill>
                <a:effectLst/>
                <a:latin typeface="Tahoma" charset="0"/>
                <a:ea typeface="ＭＳ Ｐゴシック" charset="0"/>
                <a:cs typeface="ＭＳ Ｐゴシック" charset="0"/>
              </a:rPr>
              <a:t>• </a:t>
            </a:r>
            <a:r>
              <a:rPr lang="en-US" sz="1200" kern="1200" dirty="0">
                <a:solidFill>
                  <a:schemeClr val="tx1"/>
                </a:solidFill>
                <a:effectLst/>
                <a:latin typeface="Tahoma" charset="0"/>
                <a:ea typeface="ＭＳ Ｐゴシック" charset="0"/>
                <a:cs typeface="ＭＳ Ｐゴシック" charset="0"/>
              </a:rPr>
              <a:t>Dance</a:t>
            </a:r>
            <a:br>
              <a:rPr lang="en-US" sz="1200" kern="1200" dirty="0">
                <a:solidFill>
                  <a:schemeClr val="tx1"/>
                </a:solidFill>
                <a:effectLst/>
                <a:latin typeface="Tahoma" charset="0"/>
                <a:ea typeface="ＭＳ Ｐゴシック" charset="0"/>
                <a:cs typeface="ＭＳ Ｐゴシック" charset="0"/>
              </a:rPr>
            </a:br>
            <a:r>
              <a:rPr lang="en-US" sz="1200" b="1" kern="1200" dirty="0">
                <a:solidFill>
                  <a:schemeClr val="tx1"/>
                </a:solidFill>
                <a:effectLst/>
                <a:latin typeface="Tahoma" charset="0"/>
                <a:ea typeface="ＭＳ Ｐゴシック" charset="0"/>
                <a:cs typeface="ＭＳ Ｐゴシック" charset="0"/>
              </a:rPr>
              <a:t>• </a:t>
            </a:r>
            <a:r>
              <a:rPr lang="en-US" sz="1200" kern="1200" dirty="0">
                <a:solidFill>
                  <a:schemeClr val="tx1"/>
                </a:solidFill>
                <a:effectLst/>
                <a:latin typeface="Tahoma" charset="0"/>
                <a:ea typeface="ＭＳ Ｐゴシック" charset="0"/>
                <a:cs typeface="ＭＳ Ｐゴシック" charset="0"/>
              </a:rPr>
              <a:t>Exercise, physical movement and outdoor recreational activities (see Chapter 3) </a:t>
            </a:r>
            <a:r>
              <a:rPr lang="en-US" sz="1200" b="1" kern="1200" dirty="0">
                <a:solidFill>
                  <a:schemeClr val="tx1"/>
                </a:solidFill>
                <a:effectLst/>
                <a:latin typeface="Tahoma" charset="0"/>
                <a:ea typeface="ＭＳ Ｐゴシック" charset="0"/>
                <a:cs typeface="ＭＳ Ｐゴシック" charset="0"/>
              </a:rPr>
              <a:t>• </a:t>
            </a:r>
            <a:r>
              <a:rPr lang="en-US" sz="1200" kern="1200" dirty="0">
                <a:solidFill>
                  <a:schemeClr val="tx1"/>
                </a:solidFill>
                <a:effectLst/>
                <a:latin typeface="Tahoma" charset="0"/>
                <a:ea typeface="ＭＳ Ｐゴシック" charset="0"/>
                <a:cs typeface="ＭＳ Ｐゴシック" charset="0"/>
              </a:rPr>
              <a:t>Flow activities (see Chapter 3)</a:t>
            </a:r>
            <a:br>
              <a:rPr lang="en-US" sz="1200" kern="1200" dirty="0">
                <a:solidFill>
                  <a:schemeClr val="tx1"/>
                </a:solidFill>
                <a:effectLst/>
                <a:latin typeface="Tahoma" charset="0"/>
                <a:ea typeface="ＭＳ Ｐゴシック" charset="0"/>
                <a:cs typeface="ＭＳ Ｐゴシック" charset="0"/>
              </a:rPr>
            </a:br>
            <a:r>
              <a:rPr lang="en-US" sz="1200" b="1" kern="1200" dirty="0">
                <a:solidFill>
                  <a:schemeClr val="tx1"/>
                </a:solidFill>
                <a:effectLst/>
                <a:latin typeface="Tahoma" charset="0"/>
                <a:ea typeface="ＭＳ Ｐゴシック" charset="0"/>
                <a:cs typeface="ＭＳ Ｐゴシック" charset="0"/>
              </a:rPr>
              <a:t>• </a:t>
            </a:r>
            <a:r>
              <a:rPr lang="en-US" sz="1200" kern="1200" dirty="0">
                <a:solidFill>
                  <a:schemeClr val="tx1"/>
                </a:solidFill>
                <a:effectLst/>
                <a:latin typeface="Tahoma" charset="0"/>
                <a:ea typeface="ＭＳ Ｐゴシック" charset="0"/>
                <a:cs typeface="ＭＳ Ｐゴシック" charset="0"/>
              </a:rPr>
              <a:t>Playing music and singing</a:t>
            </a:r>
            <a:br>
              <a:rPr lang="en-US" sz="1200" kern="1200" dirty="0">
                <a:solidFill>
                  <a:schemeClr val="tx1"/>
                </a:solidFill>
                <a:effectLst/>
                <a:latin typeface="Tahoma" charset="0"/>
                <a:ea typeface="ＭＳ Ｐゴシック" charset="0"/>
                <a:cs typeface="ＭＳ Ｐゴシック" charset="0"/>
              </a:rPr>
            </a:br>
            <a:r>
              <a:rPr lang="en-US" sz="1200" b="1" kern="1200" dirty="0">
                <a:solidFill>
                  <a:schemeClr val="tx1"/>
                </a:solidFill>
                <a:effectLst/>
                <a:latin typeface="Tahoma" charset="0"/>
                <a:ea typeface="ＭＳ Ｐゴシック" charset="0"/>
                <a:cs typeface="ＭＳ Ｐゴシック" charset="0"/>
              </a:rPr>
              <a:t>• </a:t>
            </a:r>
            <a:r>
              <a:rPr lang="en-US" sz="1200" kern="1200" dirty="0">
                <a:solidFill>
                  <a:schemeClr val="tx1"/>
                </a:solidFill>
                <a:effectLst/>
                <a:latin typeface="Tahoma" charset="0"/>
                <a:ea typeface="ＭＳ Ｐゴシック" charset="0"/>
                <a:cs typeface="ＭＳ Ｐゴシック" charset="0"/>
              </a:rPr>
              <a:t>Breathing practices </a:t>
            </a:r>
            <a:endParaRPr lang="en-US" dirty="0"/>
          </a:p>
          <a:p>
            <a:pPr eaLnBrk="1" hangingPunct="1">
              <a:defRPr/>
            </a:pPr>
            <a:endParaRPr lang="en-US" dirty="0">
              <a:cs typeface="+mn-cs"/>
            </a:endParaRPr>
          </a:p>
          <a:p>
            <a:pPr eaLnBrk="1" hangingPunct="1">
              <a:defRPr/>
            </a:pPr>
            <a:r>
              <a:rPr lang="en-US" dirty="0">
                <a:cs typeface="+mn-cs"/>
              </a:rPr>
              <a:t>DEVELOPMENTAL</a:t>
            </a:r>
            <a:r>
              <a:rPr lang="en-US" baseline="0" dirty="0">
                <a:cs typeface="+mn-cs"/>
              </a:rPr>
              <a:t> TRAUMA: </a:t>
            </a:r>
          </a:p>
          <a:p>
            <a:pPr eaLnBrk="1" hangingPunct="1">
              <a:defRPr/>
            </a:pPr>
            <a:r>
              <a:rPr lang="en-US" baseline="0" dirty="0">
                <a:cs typeface="+mn-cs"/>
              </a:rPr>
              <a:t>Sanctuary Approach emphasizing Maslow’s Hierarchy of Needs (food, shelter, love, health care, safety, relaxation)</a:t>
            </a:r>
          </a:p>
          <a:p>
            <a:pPr eaLnBrk="1" hangingPunct="1">
              <a:defRPr/>
            </a:pPr>
            <a:r>
              <a:rPr lang="en-US" baseline="0" dirty="0">
                <a:cs typeface="+mn-cs"/>
              </a:rPr>
              <a:t>Therapeutic On-the-Spot Crisis Intervention (to see a different way to teach/care/prepare for life)</a:t>
            </a:r>
          </a:p>
          <a:p>
            <a:pPr eaLnBrk="1" hangingPunct="1">
              <a:defRPr/>
            </a:pPr>
            <a:r>
              <a:rPr lang="en-US" baseline="0" dirty="0">
                <a:cs typeface="+mn-cs"/>
              </a:rPr>
              <a:t>Wrap-around services</a:t>
            </a:r>
          </a:p>
          <a:p>
            <a:pPr eaLnBrk="1" hangingPunct="1">
              <a:defRPr/>
            </a:pPr>
            <a:r>
              <a:rPr lang="en-US" baseline="0" dirty="0">
                <a:cs typeface="+mn-cs"/>
              </a:rPr>
              <a:t>Relationship with people who care </a:t>
            </a:r>
          </a:p>
          <a:p>
            <a:pPr eaLnBrk="1" hangingPunct="1">
              <a:defRPr/>
            </a:pPr>
            <a:r>
              <a:rPr lang="en-US" baseline="0" dirty="0">
                <a:cs typeface="+mn-cs"/>
              </a:rPr>
              <a:t>3 “helper” styles: educator, fire-fighter, abuser</a:t>
            </a:r>
          </a:p>
          <a:p>
            <a:pPr eaLnBrk="1" hangingPunct="1">
              <a:defRPr/>
            </a:pPr>
            <a:endParaRPr lang="en-US" dirty="0">
              <a:cs typeface="+mn-cs"/>
            </a:endParaRPr>
          </a:p>
          <a:p>
            <a:pPr eaLnBrk="1" hangingPunct="1">
              <a:defRPr/>
            </a:pPr>
            <a:r>
              <a:rPr lang="en-US" dirty="0">
                <a:cs typeface="+mn-cs"/>
              </a:rPr>
              <a:t>RESOURCING: Identify an inner resource (</a:t>
            </a:r>
            <a:r>
              <a:rPr lang="en-US" dirty="0" err="1">
                <a:cs typeface="+mn-cs"/>
              </a:rPr>
              <a:t>e.g</a:t>
            </a:r>
            <a:r>
              <a:rPr lang="en-US" dirty="0">
                <a:cs typeface="+mn-cs"/>
              </a:rPr>
              <a:t> safe place visualization, saying) to use when anxious in Rx. </a:t>
            </a:r>
            <a:r>
              <a:rPr lang="ja-JP" altLang="en-US" dirty="0">
                <a:latin typeface="Arial"/>
                <a:cs typeface="+mn-cs"/>
              </a:rPr>
              <a:t>“</a:t>
            </a:r>
            <a:r>
              <a:rPr lang="en-US" dirty="0">
                <a:cs typeface="+mn-cs"/>
              </a:rPr>
              <a:t>You have been through a lot and survived…what gave you the strength to go on?</a:t>
            </a:r>
            <a:r>
              <a:rPr lang="ja-JP" altLang="en-US" dirty="0">
                <a:latin typeface="Arial"/>
                <a:cs typeface="+mn-cs"/>
              </a:rPr>
              <a:t>”</a:t>
            </a:r>
            <a:r>
              <a:rPr lang="en-US" dirty="0">
                <a:cs typeface="+mn-cs"/>
              </a:rPr>
              <a:t> </a:t>
            </a:r>
          </a:p>
          <a:p>
            <a:pPr eaLnBrk="1" hangingPunct="1">
              <a:defRPr/>
            </a:pPr>
            <a:endParaRPr lang="en-US" dirty="0">
              <a:cs typeface="+mn-cs"/>
            </a:endParaRPr>
          </a:p>
          <a:p>
            <a:pPr eaLnBrk="1" hangingPunct="1">
              <a:defRPr/>
            </a:pPr>
            <a:r>
              <a:rPr lang="en-US" dirty="0">
                <a:cs typeface="+mn-cs"/>
              </a:rPr>
              <a:t>PROLONGED EXPOSURE THERAPY (</a:t>
            </a:r>
            <a:r>
              <a:rPr lang="en-US" dirty="0" err="1">
                <a:cs typeface="+mn-cs"/>
              </a:rPr>
              <a:t>Foa</a:t>
            </a:r>
            <a:r>
              <a:rPr lang="en-US" dirty="0">
                <a:cs typeface="+mn-cs"/>
              </a:rPr>
              <a:t>): activate fear by accessing trauma memory and associated feelings. Prolonged exposure demonstrates that danger no longer present and this new information gradually alters perception and arousal. 3 components: Education, repeated </a:t>
            </a:r>
            <a:r>
              <a:rPr lang="en-US" dirty="0" err="1">
                <a:cs typeface="+mn-cs"/>
              </a:rPr>
              <a:t>imaginal</a:t>
            </a:r>
            <a:r>
              <a:rPr lang="en-US" dirty="0">
                <a:cs typeface="+mn-cs"/>
              </a:rPr>
              <a:t> reliving, repeated in-vivo exposure (with hierarchy, SUDS, repeat to habituation). Process similar to ERP.</a:t>
            </a:r>
          </a:p>
          <a:p>
            <a:pPr eaLnBrk="1" hangingPunct="1">
              <a:defRPr/>
            </a:pPr>
            <a:endParaRPr lang="en-US" dirty="0">
              <a:cs typeface="+mn-cs"/>
            </a:endParaRPr>
          </a:p>
          <a:p>
            <a:pPr eaLnBrk="1" hangingPunct="1">
              <a:defRPr/>
            </a:pPr>
            <a:r>
              <a:rPr lang="en-US" dirty="0">
                <a:cs typeface="+mn-cs"/>
              </a:rPr>
              <a:t>TIPS FOR PARENTS (Foxman)</a:t>
            </a:r>
          </a:p>
          <a:p>
            <a:pPr eaLnBrk="1" hangingPunct="1">
              <a:defRPr/>
            </a:pPr>
            <a:endParaRPr lang="en-US" dirty="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Copyrighted: Paul Foxman, Ph.D. www.drfoxman.com</a:t>
            </a:r>
          </a:p>
        </p:txBody>
      </p:sp>
      <p:sp>
        <p:nvSpPr>
          <p:cNvPr id="5" name="Slide Number Placeholder 4"/>
          <p:cNvSpPr>
            <a:spLocks noGrp="1"/>
          </p:cNvSpPr>
          <p:nvPr>
            <p:ph type="sldNum" sz="quarter" idx="5"/>
          </p:nvPr>
        </p:nvSpPr>
        <p:spPr/>
        <p:txBody>
          <a:bodyPr/>
          <a:lstStyle/>
          <a:p>
            <a:pPr>
              <a:defRPr/>
            </a:pPr>
            <a:fld id="{F59567C5-E9EC-C841-8021-16AFA7247E27}" type="slidenum">
              <a:rPr lang="en-US" smtClean="0"/>
              <a:pPr>
                <a:defRPr/>
              </a:pPr>
              <a:t>3</a:t>
            </a:fld>
            <a:endParaRPr lang="en-US"/>
          </a:p>
        </p:txBody>
      </p:sp>
    </p:spTree>
    <p:extLst>
      <p:ext uri="{BB962C8B-B14F-4D97-AF65-F5344CB8AC3E}">
        <p14:creationId xmlns:p14="http://schemas.microsoft.com/office/powerpoint/2010/main" val="26342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Copyrighted: Paul Foxman, Ph.D. www.drfoxman.com</a:t>
            </a:r>
          </a:p>
        </p:txBody>
      </p:sp>
      <p:sp>
        <p:nvSpPr>
          <p:cNvPr id="5" name="Rectangle 7"/>
          <p:cNvSpPr>
            <a:spLocks noGrp="1" noChangeArrowheads="1"/>
          </p:cNvSpPr>
          <p:nvPr>
            <p:ph type="sldNum" sz="quarter" idx="5"/>
          </p:nvPr>
        </p:nvSpPr>
        <p:spPr/>
        <p:txBody>
          <a:bodyPr/>
          <a:lstStyle/>
          <a:p>
            <a:pPr>
              <a:defRPr/>
            </a:pPr>
            <a:fld id="{A35ADA60-52BB-8A45-8925-D2C6F89A2941}" type="slidenum">
              <a:rPr lang="en-US"/>
              <a:pPr>
                <a:defRPr/>
              </a:pPr>
              <a:t>4</a:t>
            </a:fld>
            <a:endParaRPr lang="en-US"/>
          </a:p>
        </p:txBody>
      </p:sp>
      <p:sp>
        <p:nvSpPr>
          <p:cNvPr id="1228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2883" name="Rectangle 3"/>
          <p:cNvSpPr>
            <a:spLocks noGrp="1" noChangeArrowheads="1"/>
          </p:cNvSpPr>
          <p:nvPr>
            <p:ph type="body" idx="1"/>
          </p:nvPr>
        </p:nvSpPr>
        <p:spPr/>
        <p:txBody>
          <a:bodyPr/>
          <a:lstStyle/>
          <a:p>
            <a:pPr eaLnBrk="1" hangingPunct="1">
              <a:buFont typeface="Times" charset="0"/>
              <a:buNone/>
              <a:defRPr/>
            </a:pPr>
            <a:r>
              <a:rPr lang="en-US">
                <a:cs typeface="+mn-cs"/>
              </a:rPr>
              <a:t>Worry: DSM: </a:t>
            </a:r>
            <a:r>
              <a:rPr lang="ja-JP" altLang="en-US">
                <a:latin typeface="Arial"/>
                <a:cs typeface="+mn-cs"/>
              </a:rPr>
              <a:t>“</a:t>
            </a:r>
            <a:r>
              <a:rPr lang="en-US">
                <a:cs typeface="+mn-cs"/>
              </a:rPr>
              <a:t>apprehensive expectation</a:t>
            </a:r>
            <a:r>
              <a:rPr lang="ja-JP" altLang="en-US">
                <a:latin typeface="Arial"/>
                <a:cs typeface="+mn-cs"/>
              </a:rPr>
              <a:t>”</a:t>
            </a:r>
            <a:r>
              <a:rPr lang="en-US">
                <a:cs typeface="+mn-cs"/>
              </a:rPr>
              <a:t>, excessive, unreasonable, negative (What if I have a great day?… pass that test?)</a:t>
            </a:r>
          </a:p>
          <a:p>
            <a:pPr eaLnBrk="1" hangingPunct="1">
              <a:buFont typeface="Times" charset="0"/>
              <a:buNone/>
              <a:defRPr/>
            </a:pPr>
            <a:r>
              <a:rPr lang="en-US">
                <a:cs typeface="+mn-cs"/>
              </a:rPr>
              <a:t>Purpose or function: attempts to cope with uncertainty, habit (functional autonomy)</a:t>
            </a:r>
          </a:p>
          <a:p>
            <a:pPr eaLnBrk="1" hangingPunct="1">
              <a:defRPr/>
            </a:pPr>
            <a:r>
              <a:rPr lang="en-US">
                <a:cs typeface="+mn-cs"/>
              </a:rPr>
              <a:t>CBT: thoughts precede emotions (Burns, Beck, Ellis)</a:t>
            </a:r>
          </a:p>
          <a:p>
            <a:pPr eaLnBrk="1" hangingPunct="1">
              <a:defRPr/>
            </a:pPr>
            <a:r>
              <a:rPr lang="en-US">
                <a:cs typeface="+mn-cs"/>
              </a:rPr>
              <a:t>Types of worry (harmless and tragic): Silverstein poem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Copyrighted: Paul Foxman, Ph.D. www.drfoxman.com</a:t>
            </a:r>
          </a:p>
        </p:txBody>
      </p:sp>
      <p:sp>
        <p:nvSpPr>
          <p:cNvPr id="5" name="Rectangle 7"/>
          <p:cNvSpPr>
            <a:spLocks noGrp="1" noChangeArrowheads="1"/>
          </p:cNvSpPr>
          <p:nvPr>
            <p:ph type="sldNum" sz="quarter" idx="5"/>
          </p:nvPr>
        </p:nvSpPr>
        <p:spPr/>
        <p:txBody>
          <a:bodyPr/>
          <a:lstStyle/>
          <a:p>
            <a:pPr>
              <a:defRPr/>
            </a:pPr>
            <a:fld id="{11E98AF7-86E0-1449-B0DE-1D124496DAA2}" type="slidenum">
              <a:rPr lang="en-US"/>
              <a:pPr>
                <a:defRPr/>
              </a:pPr>
              <a:t>5</a:t>
            </a:fld>
            <a:endParaRPr lang="en-US"/>
          </a:p>
        </p:txBody>
      </p:sp>
      <p:sp>
        <p:nvSpPr>
          <p:cNvPr id="1669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6915" name="Rectangle 3"/>
          <p:cNvSpPr>
            <a:spLocks noGrp="1" noChangeArrowheads="1"/>
          </p:cNvSpPr>
          <p:nvPr>
            <p:ph type="body" idx="1"/>
          </p:nvPr>
        </p:nvSpPr>
        <p:spPr/>
        <p:txBody>
          <a:bodyPr/>
          <a:lstStyle/>
          <a:p>
            <a:pPr eaLnBrk="1" hangingPunct="1">
              <a:defRPr/>
            </a:pPr>
            <a:r>
              <a:rPr lang="en-US">
                <a:cs typeface="+mn-cs"/>
              </a:rPr>
              <a:t>From a large scale study of 5,000 U.S. children in multiple cities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Copyrighted: Paul Foxman, Ph.D. www.drfoxman.com</a:t>
            </a:r>
          </a:p>
        </p:txBody>
      </p:sp>
      <p:sp>
        <p:nvSpPr>
          <p:cNvPr id="5" name="Rectangle 7"/>
          <p:cNvSpPr>
            <a:spLocks noGrp="1" noChangeArrowheads="1"/>
          </p:cNvSpPr>
          <p:nvPr>
            <p:ph type="sldNum" sz="quarter" idx="5"/>
          </p:nvPr>
        </p:nvSpPr>
        <p:spPr/>
        <p:txBody>
          <a:bodyPr/>
          <a:lstStyle/>
          <a:p>
            <a:pPr>
              <a:defRPr/>
            </a:pPr>
            <a:fld id="{793A5EF4-26DA-6E4A-9ADC-239F4548D2A8}" type="slidenum">
              <a:rPr lang="en-US"/>
              <a:pPr>
                <a:defRPr/>
              </a:pPr>
              <a:t>8</a:t>
            </a:fld>
            <a:endParaRPr lang="en-US"/>
          </a:p>
        </p:txBody>
      </p:sp>
      <p:sp>
        <p:nvSpPr>
          <p:cNvPr id="175106"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751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a:cs typeface="+mn-cs"/>
              </a:rPr>
              <a:t>Silverstein poem (2 types of worry)</a:t>
            </a:r>
          </a:p>
          <a:p>
            <a:pPr eaLnBrk="1" hangingPunct="1">
              <a:defRPr/>
            </a:pPr>
            <a:r>
              <a:rPr lang="en-US" dirty="0">
                <a:cs typeface="+mn-cs"/>
              </a:rPr>
              <a:t>Externalize: Group exercise—worry paper, show Worry Dolls</a:t>
            </a:r>
          </a:p>
          <a:p>
            <a:pPr eaLnBrk="1" hangingPunct="1">
              <a:defRPr/>
            </a:pPr>
            <a:r>
              <a:rPr lang="en-US" dirty="0">
                <a:cs typeface="+mn-cs"/>
              </a:rPr>
              <a:t>Prescribe the symptom: Play </a:t>
            </a:r>
            <a:r>
              <a:rPr lang="ja-JP" altLang="en-US" dirty="0">
                <a:latin typeface="Arial"/>
                <a:cs typeface="+mn-cs"/>
              </a:rPr>
              <a:t>“</a:t>
            </a:r>
            <a:r>
              <a:rPr lang="en-US" dirty="0">
                <a:cs typeface="+mn-cs"/>
              </a:rPr>
              <a:t>Don</a:t>
            </a:r>
            <a:r>
              <a:rPr lang="ja-JP" altLang="en-US" dirty="0">
                <a:latin typeface="Arial"/>
                <a:cs typeface="+mn-cs"/>
              </a:rPr>
              <a:t>’</a:t>
            </a:r>
            <a:r>
              <a:rPr lang="en-US" dirty="0">
                <a:cs typeface="+mn-cs"/>
              </a:rPr>
              <a:t>t Worry</a:t>
            </a:r>
            <a:r>
              <a:rPr lang="ja-JP" altLang="en-US" dirty="0">
                <a:latin typeface="Arial"/>
                <a:cs typeface="+mn-cs"/>
              </a:rPr>
              <a:t>”</a:t>
            </a:r>
            <a:r>
              <a:rPr lang="en-US" dirty="0">
                <a:cs typeface="+mn-cs"/>
              </a:rPr>
              <a:t> CD (8 minutes)</a:t>
            </a:r>
          </a:p>
          <a:p>
            <a:pPr eaLnBrk="1" hangingPunct="1">
              <a:defRPr/>
            </a:pPr>
            <a:r>
              <a:rPr lang="en-US" dirty="0">
                <a:cs typeface="+mn-cs"/>
              </a:rPr>
              <a:t>Retrain with Mindfulness Attitude (Observing Ego): observing without judging or identifying (</a:t>
            </a:r>
            <a:r>
              <a:rPr lang="ja-JP" altLang="en-US" dirty="0">
                <a:latin typeface="Arial"/>
                <a:cs typeface="+mn-cs"/>
              </a:rPr>
              <a:t>“</a:t>
            </a:r>
            <a:r>
              <a:rPr lang="en-US" dirty="0">
                <a:cs typeface="+mn-cs"/>
              </a:rPr>
              <a:t>Don</a:t>
            </a:r>
            <a:r>
              <a:rPr lang="ja-JP" altLang="en-US" dirty="0">
                <a:latin typeface="Arial"/>
                <a:cs typeface="+mn-cs"/>
              </a:rPr>
              <a:t>’</a:t>
            </a:r>
            <a:r>
              <a:rPr lang="en-US" dirty="0">
                <a:cs typeface="+mn-cs"/>
              </a:rPr>
              <a:t>t believe everything you think,</a:t>
            </a:r>
            <a:r>
              <a:rPr lang="ja-JP" altLang="en-US" dirty="0">
                <a:latin typeface="Arial"/>
                <a:cs typeface="+mn-cs"/>
              </a:rPr>
              <a:t>”</a:t>
            </a:r>
            <a:r>
              <a:rPr lang="en-US" dirty="0">
                <a:cs typeface="+mn-cs"/>
              </a:rPr>
              <a:t> </a:t>
            </a:r>
            <a:r>
              <a:rPr lang="ja-JP" altLang="en-US" dirty="0">
                <a:latin typeface="Arial"/>
                <a:cs typeface="+mn-cs"/>
              </a:rPr>
              <a:t>“</a:t>
            </a:r>
            <a:r>
              <a:rPr lang="en-US" dirty="0">
                <a:cs typeface="+mn-cs"/>
              </a:rPr>
              <a:t>It</a:t>
            </a:r>
            <a:r>
              <a:rPr lang="ja-JP" altLang="en-US" dirty="0">
                <a:latin typeface="Arial"/>
                <a:cs typeface="+mn-cs"/>
              </a:rPr>
              <a:t>’</a:t>
            </a:r>
            <a:r>
              <a:rPr lang="en-US" dirty="0">
                <a:cs typeface="+mn-cs"/>
              </a:rPr>
              <a:t>s just a thought,</a:t>
            </a:r>
            <a:r>
              <a:rPr lang="ja-JP" altLang="en-US" dirty="0">
                <a:latin typeface="Arial"/>
                <a:cs typeface="+mn-cs"/>
              </a:rPr>
              <a:t>”</a:t>
            </a:r>
            <a:r>
              <a:rPr lang="en-US" dirty="0">
                <a:cs typeface="+mn-cs"/>
              </a:rPr>
              <a:t>  </a:t>
            </a:r>
            <a:r>
              <a:rPr lang="ja-JP" altLang="en-US" dirty="0">
                <a:latin typeface="Arial"/>
                <a:cs typeface="+mn-cs"/>
              </a:rPr>
              <a:t>“</a:t>
            </a:r>
            <a:r>
              <a:rPr lang="en-US" dirty="0">
                <a:cs typeface="+mn-cs"/>
              </a:rPr>
              <a:t>That</a:t>
            </a:r>
            <a:r>
              <a:rPr lang="ja-JP" altLang="en-US" dirty="0">
                <a:latin typeface="Arial"/>
                <a:cs typeface="+mn-cs"/>
              </a:rPr>
              <a:t>’</a:t>
            </a:r>
            <a:r>
              <a:rPr lang="en-US" dirty="0">
                <a:cs typeface="+mn-cs"/>
              </a:rPr>
              <a:t>s my worry habit,</a:t>
            </a:r>
            <a:r>
              <a:rPr lang="ja-JP" altLang="en-US" dirty="0">
                <a:latin typeface="Arial"/>
                <a:cs typeface="+mn-cs"/>
              </a:rPr>
              <a:t>”</a:t>
            </a:r>
            <a:r>
              <a:rPr lang="en-US" dirty="0">
                <a:cs typeface="+mn-cs"/>
              </a:rPr>
              <a:t> </a:t>
            </a:r>
            <a:r>
              <a:rPr lang="ja-JP" altLang="en-US" dirty="0">
                <a:latin typeface="Arial"/>
                <a:cs typeface="+mn-cs"/>
              </a:rPr>
              <a:t>“</a:t>
            </a:r>
            <a:r>
              <a:rPr lang="en-US" dirty="0">
                <a:cs typeface="+mn-cs"/>
              </a:rPr>
              <a:t>A thought is not a fact</a:t>
            </a:r>
            <a:r>
              <a:rPr lang="ja-JP" altLang="en-US" dirty="0">
                <a:latin typeface="Arial"/>
                <a:cs typeface="+mn-cs"/>
              </a:rPr>
              <a:t>”</a:t>
            </a:r>
            <a:r>
              <a:rPr lang="en-US" dirty="0">
                <a:cs typeface="+mn-cs"/>
              </a:rPr>
              <a:t>)</a:t>
            </a:r>
          </a:p>
          <a:p>
            <a:pPr eaLnBrk="1" hangingPunct="1">
              <a:defRPr/>
            </a:pPr>
            <a:r>
              <a:rPr lang="en-US" dirty="0">
                <a:cs typeface="+mn-cs"/>
              </a:rPr>
              <a:t>Solution focus: Miracle Question, positive alternatives (present focus, relaxed, optimistic, positive thinking, trust)</a:t>
            </a:r>
          </a:p>
          <a:p>
            <a:pPr eaLnBrk="1" hangingPunct="1">
              <a:defRPr/>
            </a:pPr>
            <a:r>
              <a:rPr lang="en-US" dirty="0">
                <a:cs typeface="+mn-cs"/>
              </a:rPr>
              <a:t>Letter from the Future (the future can effect the present): imagine a future time when problem no longer…what</a:t>
            </a:r>
            <a:r>
              <a:rPr lang="ja-JP" altLang="en-US" dirty="0">
                <a:latin typeface="Arial"/>
                <a:cs typeface="+mn-cs"/>
              </a:rPr>
              <a:t>’</a:t>
            </a:r>
            <a:r>
              <a:rPr lang="en-US" dirty="0">
                <a:cs typeface="+mn-cs"/>
              </a:rPr>
              <a:t>s it like, what steps taken, letter from future self)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Copyrighted: Paul Foxman, Ph.D. www.drfoxman.com</a:t>
            </a:r>
          </a:p>
        </p:txBody>
      </p:sp>
      <p:sp>
        <p:nvSpPr>
          <p:cNvPr id="5" name="Rectangle 7"/>
          <p:cNvSpPr>
            <a:spLocks noGrp="1" noChangeArrowheads="1"/>
          </p:cNvSpPr>
          <p:nvPr>
            <p:ph type="sldNum" sz="quarter" idx="5"/>
          </p:nvPr>
        </p:nvSpPr>
        <p:spPr/>
        <p:txBody>
          <a:bodyPr/>
          <a:lstStyle/>
          <a:p>
            <a:pPr>
              <a:defRPr/>
            </a:pPr>
            <a:fld id="{2C149223-0A06-CF4D-A153-C16ACC60F80C}" type="slidenum">
              <a:rPr lang="en-US"/>
              <a:pPr>
                <a:defRPr/>
              </a:pPr>
              <a:t>9</a:t>
            </a:fld>
            <a:endParaRPr lang="en-US"/>
          </a:p>
        </p:txBody>
      </p:sp>
      <p:sp>
        <p:nvSpPr>
          <p:cNvPr id="4157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57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ahoma" charset="0"/>
                <a:ea typeface="ＭＳ Ｐゴシック" charset="0"/>
                <a:cs typeface="ＭＳ Ｐゴシック" charset="0"/>
              </a:rPr>
              <a:t>AGE and DOB: 10 years old, 9-9-06	</a:t>
            </a:r>
          </a:p>
          <a:p>
            <a:r>
              <a:rPr lang="en-US" sz="1200" kern="1200" dirty="0">
                <a:solidFill>
                  <a:schemeClr val="tx1"/>
                </a:solidFill>
                <a:effectLst/>
                <a:latin typeface="Tahoma" charset="0"/>
                <a:ea typeface="ＭＳ Ｐゴシック" charset="0"/>
                <a:cs typeface="ＭＳ Ｐゴシック" charset="0"/>
              </a:rPr>
              <a:t>DATE: 11-15-16</a:t>
            </a:r>
          </a:p>
          <a:p>
            <a:r>
              <a:rPr lang="en-US" sz="1200" kern="1200" dirty="0">
                <a:solidFill>
                  <a:schemeClr val="tx1"/>
                </a:solidFill>
                <a:effectLst/>
                <a:latin typeface="Tahoma" charset="0"/>
                <a:ea typeface="ＭＳ Ｐゴシック" charset="0"/>
                <a:cs typeface="ＭＳ Ｐゴシック" charset="0"/>
              </a:rPr>
              <a:t>REFERRED BY: Dr. </a:t>
            </a:r>
            <a:r>
              <a:rPr lang="en-US" sz="1200" kern="1200" dirty="0" err="1">
                <a:solidFill>
                  <a:schemeClr val="tx1"/>
                </a:solidFill>
                <a:effectLst/>
                <a:latin typeface="Tahoma" charset="0"/>
                <a:ea typeface="ＭＳ Ｐゴシック" charset="0"/>
                <a:cs typeface="ＭＳ Ｐゴシック" charset="0"/>
              </a:rPr>
              <a:t>Foxman’s</a:t>
            </a:r>
            <a:r>
              <a:rPr lang="en-US" sz="1200" kern="1200" dirty="0">
                <a:solidFill>
                  <a:schemeClr val="tx1"/>
                </a:solidFill>
                <a:effectLst/>
                <a:latin typeface="Tahoma" charset="0"/>
                <a:ea typeface="ＭＳ Ｐゴシック" charset="0"/>
                <a:cs typeface="ＭＳ Ｐゴシック" charset="0"/>
              </a:rPr>
              <a:t> book, The Worried Child</a:t>
            </a:r>
          </a:p>
          <a:p>
            <a:r>
              <a:rPr lang="en-US" sz="1200" kern="1200" dirty="0">
                <a:solidFill>
                  <a:schemeClr val="tx1"/>
                </a:solidFill>
                <a:effectLst/>
                <a:latin typeface="Tahoma" charset="0"/>
                <a:ea typeface="ＭＳ Ｐゴシック" charset="0"/>
                <a:cs typeface="ＭＳ Ｐゴシック" charset="0"/>
              </a:rPr>
              <a:t>PP: Anxiety/worry</a:t>
            </a:r>
          </a:p>
          <a:p>
            <a:r>
              <a:rPr lang="en-US" sz="1200" kern="1200" dirty="0">
                <a:solidFill>
                  <a:schemeClr val="tx1"/>
                </a:solidFill>
                <a:effectLst/>
                <a:latin typeface="Tahoma" charset="0"/>
                <a:ea typeface="ＭＳ Ｐゴシック" charset="0"/>
                <a:cs typeface="ＭＳ Ｐゴシック" charset="0"/>
              </a:rPr>
              <a:t>HX OF PP: Stomach issues and somatic symptoms for during past year, recently diagnosed by PCP as anxiety based. First panic attack summer 2016.</a:t>
            </a:r>
          </a:p>
          <a:p>
            <a:r>
              <a:rPr lang="en-US" sz="1200" kern="1200" dirty="0">
                <a:solidFill>
                  <a:schemeClr val="tx1"/>
                </a:solidFill>
                <a:effectLst/>
                <a:latin typeface="Tahoma" charset="0"/>
                <a:ea typeface="ＭＳ Ｐゴシック" charset="0"/>
                <a:cs typeface="ＭＳ Ｐゴシック" charset="0"/>
              </a:rPr>
              <a:t>MENTAL HEALTH RX:</a:t>
            </a:r>
          </a:p>
          <a:p>
            <a:pPr lvl="0"/>
            <a:r>
              <a:rPr lang="en-US" sz="1200" kern="1200" dirty="0">
                <a:solidFill>
                  <a:schemeClr val="tx1"/>
                </a:solidFill>
                <a:effectLst/>
                <a:latin typeface="Tahoma" charset="0"/>
                <a:ea typeface="ＭＳ Ｐゴシック" charset="0"/>
                <a:cs typeface="ＭＳ Ｐゴシック" charset="0"/>
              </a:rPr>
              <a:t>No prior therapy</a:t>
            </a:r>
          </a:p>
          <a:p>
            <a:r>
              <a:rPr lang="en-US" sz="1200" kern="1200" dirty="0">
                <a:solidFill>
                  <a:schemeClr val="tx1"/>
                </a:solidFill>
                <a:effectLst/>
                <a:latin typeface="Tahoma" charset="0"/>
                <a:ea typeface="ＭＳ Ｐゴシック" charset="0"/>
                <a:cs typeface="ＭＳ Ｐゴシック" charset="0"/>
              </a:rPr>
              <a:t>CURRENT SX</a:t>
            </a:r>
          </a:p>
          <a:p>
            <a:pPr lvl="0"/>
            <a:r>
              <a:rPr lang="en-US" sz="1200" kern="1200" dirty="0">
                <a:solidFill>
                  <a:schemeClr val="tx1"/>
                </a:solidFill>
                <a:effectLst/>
                <a:latin typeface="Tahoma" charset="0"/>
                <a:ea typeface="ＭＳ Ｐゴシック" charset="0"/>
                <a:cs typeface="ＭＳ Ｐゴシック" charset="0"/>
              </a:rPr>
              <a:t>Stomach aches/GI </a:t>
            </a:r>
            <a:r>
              <a:rPr lang="en-US" sz="1200" kern="1200" dirty="0" err="1">
                <a:solidFill>
                  <a:schemeClr val="tx1"/>
                </a:solidFill>
                <a:effectLst/>
                <a:latin typeface="Tahoma" charset="0"/>
                <a:ea typeface="ＭＳ Ｐゴシック" charset="0"/>
                <a:cs typeface="ＭＳ Ｐゴシック" charset="0"/>
              </a:rPr>
              <a:t>sx</a:t>
            </a:r>
            <a:endParaRPr lang="en-US" sz="1200" kern="1200" dirty="0">
              <a:solidFill>
                <a:schemeClr val="tx1"/>
              </a:solidFill>
              <a:effectLst/>
              <a:latin typeface="Tahoma" charset="0"/>
              <a:ea typeface="ＭＳ Ｐゴシック" charset="0"/>
              <a:cs typeface="ＭＳ Ｐゴシック" charset="0"/>
            </a:endParaRPr>
          </a:p>
          <a:p>
            <a:pPr lvl="0"/>
            <a:r>
              <a:rPr lang="en-US" sz="1200" kern="1200" dirty="0">
                <a:solidFill>
                  <a:schemeClr val="tx1"/>
                </a:solidFill>
                <a:effectLst/>
                <a:latin typeface="Tahoma" charset="0"/>
                <a:ea typeface="ＭＳ Ｐゴシック" charset="0"/>
                <a:cs typeface="ＭＳ Ｐゴシック" charset="0"/>
              </a:rPr>
              <a:t>Heart palpitations</a:t>
            </a:r>
          </a:p>
          <a:p>
            <a:pPr lvl="0"/>
            <a:r>
              <a:rPr lang="en-US" sz="1200" kern="1200" dirty="0">
                <a:solidFill>
                  <a:schemeClr val="tx1"/>
                </a:solidFill>
                <a:effectLst/>
                <a:latin typeface="Tahoma" charset="0"/>
                <a:ea typeface="ＭＳ Ｐゴシック" charset="0"/>
                <a:cs typeface="ＭＳ Ｐゴシック" charset="0"/>
              </a:rPr>
              <a:t>Worry about many things, especially health</a:t>
            </a:r>
          </a:p>
          <a:p>
            <a:pPr lvl="0"/>
            <a:r>
              <a:rPr lang="en-US" sz="1200" kern="1200" dirty="0">
                <a:solidFill>
                  <a:schemeClr val="tx1"/>
                </a:solidFill>
                <a:effectLst/>
                <a:latin typeface="Tahoma" charset="0"/>
                <a:ea typeface="ＭＳ Ｐゴシック" charset="0"/>
                <a:cs typeface="ＭＳ Ｐゴシック" charset="0"/>
              </a:rPr>
              <a:t>Reciprocal relationship between physical symptoms and worry (e.g. fear of dying/life threatening illness)</a:t>
            </a:r>
          </a:p>
          <a:p>
            <a:pPr lvl="0"/>
            <a:r>
              <a:rPr lang="en-US" sz="1200" kern="1200" dirty="0">
                <a:solidFill>
                  <a:schemeClr val="tx1"/>
                </a:solidFill>
                <a:effectLst/>
                <a:latin typeface="Tahoma" charset="0"/>
                <a:ea typeface="ＭＳ Ｐゴシック" charset="0"/>
                <a:cs typeface="ＭＳ Ｐゴシック" charset="0"/>
              </a:rPr>
              <a:t>Highly reactive to changes and transitions</a:t>
            </a:r>
          </a:p>
          <a:p>
            <a:pPr lvl="0"/>
            <a:r>
              <a:rPr lang="en-US" sz="1200" kern="1200" dirty="0">
                <a:solidFill>
                  <a:schemeClr val="tx1"/>
                </a:solidFill>
                <a:effectLst/>
                <a:latin typeface="Tahoma" charset="0"/>
                <a:ea typeface="ＭＳ Ｐゴシック" charset="0"/>
                <a:cs typeface="ＭＳ Ｐゴシック" charset="0"/>
              </a:rPr>
              <a:t>Sleep issue (night waking)</a:t>
            </a:r>
          </a:p>
          <a:p>
            <a:r>
              <a:rPr lang="en-US" sz="1200" kern="1200" dirty="0">
                <a:solidFill>
                  <a:schemeClr val="tx1"/>
                </a:solidFill>
                <a:effectLst/>
                <a:latin typeface="Tahoma" charset="0"/>
                <a:ea typeface="ＭＳ Ｐゴシック" charset="0"/>
                <a:cs typeface="ＭＳ Ｐゴシック" charset="0"/>
              </a:rPr>
              <a:t>RECENT STRESS: </a:t>
            </a:r>
          </a:p>
          <a:p>
            <a:pPr lvl="0"/>
            <a:r>
              <a:rPr lang="en-US" sz="1200" kern="1200" dirty="0">
                <a:solidFill>
                  <a:schemeClr val="tx1"/>
                </a:solidFill>
                <a:effectLst/>
                <a:latin typeface="Tahoma" charset="0"/>
                <a:ea typeface="ＭＳ Ｐゴシック" charset="0"/>
                <a:cs typeface="ＭＳ Ｐゴシック" charset="0"/>
              </a:rPr>
              <a:t>Multiple moves and school changes (6 schools since preschool)</a:t>
            </a:r>
          </a:p>
          <a:p>
            <a:pPr lvl="0"/>
            <a:r>
              <a:rPr lang="en-US" sz="1200" kern="1200" dirty="0">
                <a:solidFill>
                  <a:schemeClr val="tx1"/>
                </a:solidFill>
                <a:effectLst/>
                <a:latin typeface="Tahoma" charset="0"/>
                <a:ea typeface="ＭＳ Ｐゴシック" charset="0"/>
                <a:cs typeface="ＭＳ Ｐゴシック" charset="0"/>
              </a:rPr>
              <a:t>Moved from Hartford, CT to VT two </a:t>
            </a:r>
            <a:r>
              <a:rPr lang="en-US" sz="1200" kern="1200">
                <a:solidFill>
                  <a:schemeClr val="tx1"/>
                </a:solidFill>
                <a:effectLst/>
                <a:latin typeface="Tahoma" charset="0"/>
                <a:ea typeface="ＭＳ Ｐゴシック" charset="0"/>
                <a:cs typeface="ＭＳ Ｐゴシック" charset="0"/>
              </a:rPr>
              <a:t>years ago</a:t>
            </a:r>
            <a:endParaRPr lang="en-US" sz="1200" kern="1200" dirty="0">
              <a:solidFill>
                <a:schemeClr val="tx1"/>
              </a:solidFill>
              <a:effectLst/>
              <a:latin typeface="Tahoma" charset="0"/>
              <a:ea typeface="ＭＳ Ｐゴシック" charset="0"/>
              <a:cs typeface="ＭＳ Ｐゴシック" charset="0"/>
            </a:endParaRPr>
          </a:p>
          <a:p>
            <a:r>
              <a:rPr lang="en-US" sz="1200" kern="1200" dirty="0">
                <a:solidFill>
                  <a:schemeClr val="tx1"/>
                </a:solidFill>
                <a:effectLst/>
                <a:latin typeface="Tahoma" charset="0"/>
                <a:ea typeface="ＭＳ Ｐゴシック" charset="0"/>
                <a:cs typeface="ＭＳ Ｐゴシック" charset="0"/>
              </a:rPr>
              <a:t>WISHES:</a:t>
            </a:r>
          </a:p>
          <a:p>
            <a:pPr lvl="0"/>
            <a:r>
              <a:rPr lang="en-US" sz="1200" kern="1200" dirty="0">
                <a:solidFill>
                  <a:schemeClr val="tx1"/>
                </a:solidFill>
                <a:effectLst/>
                <a:latin typeface="Tahoma" charset="0"/>
                <a:ea typeface="ＭＳ Ｐゴシック" charset="0"/>
                <a:cs typeface="ＭＳ Ｐゴシック" charset="0"/>
              </a:rPr>
              <a:t>“To be able to help my anxiety, not be anxious all the time”</a:t>
            </a:r>
          </a:p>
          <a:p>
            <a:pPr lvl="0"/>
            <a:r>
              <a:rPr lang="en-US" sz="1200" kern="1200" dirty="0">
                <a:solidFill>
                  <a:schemeClr val="tx1"/>
                </a:solidFill>
                <a:effectLst/>
                <a:latin typeface="Tahoma" charset="0"/>
                <a:ea typeface="ＭＳ Ｐゴシック" charset="0"/>
                <a:cs typeface="ＭＳ Ｐゴシック" charset="0"/>
              </a:rPr>
              <a:t>“To do what I really want to do when I want to do it”</a:t>
            </a:r>
          </a:p>
          <a:p>
            <a:pPr lvl="0"/>
            <a:r>
              <a:rPr lang="en-US" sz="1200" kern="1200" dirty="0">
                <a:solidFill>
                  <a:schemeClr val="tx1"/>
                </a:solidFill>
                <a:effectLst/>
                <a:latin typeface="Tahoma" charset="0"/>
                <a:ea typeface="ＭＳ Ｐゴシック" charset="0"/>
                <a:cs typeface="ＭＳ Ｐゴシック" charset="0"/>
              </a:rPr>
              <a:t>“To be relaxed and calm and not have any worries”</a:t>
            </a:r>
          </a:p>
          <a:p>
            <a:endParaRPr lang="en-US" dirty="0"/>
          </a:p>
        </p:txBody>
      </p:sp>
      <p:sp>
        <p:nvSpPr>
          <p:cNvPr id="4" name="Header Placeholder 3"/>
          <p:cNvSpPr>
            <a:spLocks noGrp="1"/>
          </p:cNvSpPr>
          <p:nvPr>
            <p:ph type="hdr" sz="quarter" idx="10"/>
          </p:nvPr>
        </p:nvSpPr>
        <p:spPr/>
        <p:txBody>
          <a:bodyPr/>
          <a:lstStyle/>
          <a:p>
            <a:pPr>
              <a:defRPr/>
            </a:pPr>
            <a:r>
              <a:rPr lang="en-US"/>
              <a:t>Copyrighted: Paul Foxman, Ph.D. www.drfoxman.com</a:t>
            </a:r>
          </a:p>
        </p:txBody>
      </p:sp>
      <p:sp>
        <p:nvSpPr>
          <p:cNvPr id="5" name="Slide Number Placeholder 4"/>
          <p:cNvSpPr>
            <a:spLocks noGrp="1"/>
          </p:cNvSpPr>
          <p:nvPr>
            <p:ph type="sldNum" sz="quarter" idx="11"/>
          </p:nvPr>
        </p:nvSpPr>
        <p:spPr/>
        <p:txBody>
          <a:bodyPr/>
          <a:lstStyle/>
          <a:p>
            <a:pPr>
              <a:defRPr/>
            </a:pPr>
            <a:fld id="{F59567C5-E9EC-C841-8021-16AFA7247E27}" type="slidenum">
              <a:rPr lang="en-US" smtClean="0"/>
              <a:pPr>
                <a:defRPr/>
              </a:pPr>
              <a:t>11</a:t>
            </a:fld>
            <a:endParaRPr lang="en-US"/>
          </a:p>
        </p:txBody>
      </p:sp>
    </p:spTree>
    <p:extLst>
      <p:ext uri="{BB962C8B-B14F-4D97-AF65-F5344CB8AC3E}">
        <p14:creationId xmlns:p14="http://schemas.microsoft.com/office/powerpoint/2010/main" val="134218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Group exercise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B1F0080-63EB-5D4B-9EE1-E3978288AC2F}" type="slidenum">
              <a:rPr lang="en-US"/>
              <a:pPr>
                <a:defRPr/>
              </a:pPr>
              <a:t>‹#›</a:t>
            </a:fld>
            <a:endParaRPr lang="en-US"/>
          </a:p>
        </p:txBody>
      </p:sp>
    </p:spTree>
    <p:extLst>
      <p:ext uri="{BB962C8B-B14F-4D97-AF65-F5344CB8AC3E}">
        <p14:creationId xmlns:p14="http://schemas.microsoft.com/office/powerpoint/2010/main" val="323080389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76B9DE5-52FE-5C4D-8D54-27B6B4F1CAEB}" type="slidenum">
              <a:rPr lang="en-US"/>
              <a:pPr>
                <a:defRPr/>
              </a:pPr>
              <a:t>‹#›</a:t>
            </a:fld>
            <a:endParaRPr lang="en-US"/>
          </a:p>
        </p:txBody>
      </p:sp>
    </p:spTree>
    <p:extLst>
      <p:ext uri="{BB962C8B-B14F-4D97-AF65-F5344CB8AC3E}">
        <p14:creationId xmlns:p14="http://schemas.microsoft.com/office/powerpoint/2010/main" val="369460778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537E39-BDDC-F94F-A714-D365E20DA89E}" type="slidenum">
              <a:rPr lang="en-US"/>
              <a:pPr>
                <a:defRPr/>
              </a:pPr>
              <a:t>‹#›</a:t>
            </a:fld>
            <a:endParaRPr lang="en-US"/>
          </a:p>
        </p:txBody>
      </p:sp>
    </p:spTree>
    <p:extLst>
      <p:ext uri="{BB962C8B-B14F-4D97-AF65-F5344CB8AC3E}">
        <p14:creationId xmlns:p14="http://schemas.microsoft.com/office/powerpoint/2010/main" val="60634342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1C4684E-47D3-F343-9763-D471D63B3F20}" type="slidenum">
              <a:rPr lang="en-US"/>
              <a:pPr>
                <a:defRPr/>
              </a:pPr>
              <a:t>‹#›</a:t>
            </a:fld>
            <a:endParaRPr lang="en-US"/>
          </a:p>
        </p:txBody>
      </p:sp>
    </p:spTree>
    <p:extLst>
      <p:ext uri="{BB962C8B-B14F-4D97-AF65-F5344CB8AC3E}">
        <p14:creationId xmlns:p14="http://schemas.microsoft.com/office/powerpoint/2010/main" val="333855227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36B5D71-D158-2E49-B477-CD09B7CAE90D}" type="slidenum">
              <a:rPr lang="en-US"/>
              <a:pPr>
                <a:defRPr/>
              </a:pPr>
              <a:t>‹#›</a:t>
            </a:fld>
            <a:endParaRPr lang="en-US"/>
          </a:p>
        </p:txBody>
      </p:sp>
    </p:spTree>
    <p:extLst>
      <p:ext uri="{BB962C8B-B14F-4D97-AF65-F5344CB8AC3E}">
        <p14:creationId xmlns:p14="http://schemas.microsoft.com/office/powerpoint/2010/main" val="324377649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AB5F17C-E688-E440-A992-0A5EA4B25FD0}" type="slidenum">
              <a:rPr lang="en-US"/>
              <a:pPr>
                <a:defRPr/>
              </a:pPr>
              <a:t>‹#›</a:t>
            </a:fld>
            <a:endParaRPr lang="en-US"/>
          </a:p>
        </p:txBody>
      </p:sp>
    </p:spTree>
    <p:extLst>
      <p:ext uri="{BB962C8B-B14F-4D97-AF65-F5344CB8AC3E}">
        <p14:creationId xmlns:p14="http://schemas.microsoft.com/office/powerpoint/2010/main" val="18441416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4BCF178-45F6-CE4F-B2FF-4FEAC4C7834F}" type="slidenum">
              <a:rPr lang="en-US"/>
              <a:pPr>
                <a:defRPr/>
              </a:pPr>
              <a:t>‹#›</a:t>
            </a:fld>
            <a:endParaRPr lang="en-US"/>
          </a:p>
        </p:txBody>
      </p:sp>
    </p:spTree>
    <p:extLst>
      <p:ext uri="{BB962C8B-B14F-4D97-AF65-F5344CB8AC3E}">
        <p14:creationId xmlns:p14="http://schemas.microsoft.com/office/powerpoint/2010/main" val="180454036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72D123D-9C81-5E4B-87C7-DBD41914590C}" type="slidenum">
              <a:rPr lang="en-US"/>
              <a:pPr>
                <a:defRPr/>
              </a:pPr>
              <a:t>‹#›</a:t>
            </a:fld>
            <a:endParaRPr lang="en-US"/>
          </a:p>
        </p:txBody>
      </p:sp>
    </p:spTree>
    <p:extLst>
      <p:ext uri="{BB962C8B-B14F-4D97-AF65-F5344CB8AC3E}">
        <p14:creationId xmlns:p14="http://schemas.microsoft.com/office/powerpoint/2010/main" val="767256817"/>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1FC9340-2A00-A449-B0B7-08928A178C5C}" type="slidenum">
              <a:rPr lang="en-US"/>
              <a:pPr>
                <a:defRPr/>
              </a:pPr>
              <a:t>‹#›</a:t>
            </a:fld>
            <a:endParaRPr lang="en-US"/>
          </a:p>
        </p:txBody>
      </p:sp>
    </p:spTree>
    <p:extLst>
      <p:ext uri="{BB962C8B-B14F-4D97-AF65-F5344CB8AC3E}">
        <p14:creationId xmlns:p14="http://schemas.microsoft.com/office/powerpoint/2010/main" val="296193066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6458DFA-B6E7-5A40-B5DE-70E0864E7750}" type="slidenum">
              <a:rPr lang="en-US"/>
              <a:pPr>
                <a:defRPr/>
              </a:pPr>
              <a:t>‹#›</a:t>
            </a:fld>
            <a:endParaRPr lang="en-US"/>
          </a:p>
        </p:txBody>
      </p:sp>
    </p:spTree>
    <p:extLst>
      <p:ext uri="{BB962C8B-B14F-4D97-AF65-F5344CB8AC3E}">
        <p14:creationId xmlns:p14="http://schemas.microsoft.com/office/powerpoint/2010/main" val="89921078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13DA-6DD0-D14F-8F24-8A318443BB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64F6D-0299-484D-A9BA-8C20C6140397}"/>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E57D5A1D-BFF5-B84B-A642-C0E4AE4B0B7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F169BA03-4988-2541-9EC0-F203F91621BA}"/>
              </a:ext>
            </a:extLst>
          </p:cNvPr>
          <p:cNvSpPr>
            <a:spLocks noGrp="1"/>
          </p:cNvSpPr>
          <p:nvPr>
            <p:ph type="sldNum" sz="quarter" idx="12"/>
          </p:nvPr>
        </p:nvSpPr>
        <p:spPr/>
        <p:txBody>
          <a:bodyPr/>
          <a:lstStyle/>
          <a:p>
            <a:pPr>
              <a:defRPr/>
            </a:pPr>
            <a:fld id="{81333196-D836-3D4A-A33E-04E477C95852}" type="slidenum">
              <a:rPr lang="en-US" smtClean="0"/>
              <a:pPr>
                <a:defRPr/>
              </a:pPr>
              <a:t>‹#›</a:t>
            </a:fld>
            <a:endParaRPr lang="en-US"/>
          </a:p>
        </p:txBody>
      </p:sp>
    </p:spTree>
    <p:extLst>
      <p:ext uri="{BB962C8B-B14F-4D97-AF65-F5344CB8AC3E}">
        <p14:creationId xmlns:p14="http://schemas.microsoft.com/office/powerpoint/2010/main" val="327223768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661977D-E616-B347-9090-DF355588F2EA}" type="slidenum">
              <a:rPr lang="en-US"/>
              <a:pPr>
                <a:defRPr/>
              </a:pPr>
              <a:t>‹#›</a:t>
            </a:fld>
            <a:endParaRPr lang="en-US"/>
          </a:p>
        </p:txBody>
      </p:sp>
    </p:spTree>
    <p:extLst>
      <p:ext uri="{BB962C8B-B14F-4D97-AF65-F5344CB8AC3E}">
        <p14:creationId xmlns:p14="http://schemas.microsoft.com/office/powerpoint/2010/main" val="28594772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0B39182-7DC1-FB49-BEC8-323F01669125}" type="slidenum">
              <a:rPr lang="en-US"/>
              <a:pPr>
                <a:defRPr/>
              </a:pPr>
              <a:t>‹#›</a:t>
            </a:fld>
            <a:endParaRPr lang="en-US"/>
          </a:p>
        </p:txBody>
      </p:sp>
    </p:spTree>
    <p:extLst>
      <p:ext uri="{BB962C8B-B14F-4D97-AF65-F5344CB8AC3E}">
        <p14:creationId xmlns:p14="http://schemas.microsoft.com/office/powerpoint/2010/main" val="179195182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0D8026BA-D07A-A742-ACA9-555FD8B18544}" type="slidenum">
              <a:rPr lang="en-US"/>
              <a:pPr>
                <a:defRPr/>
              </a:pPr>
              <a:t>‹#›</a:t>
            </a:fld>
            <a:endParaRPr lang="en-US"/>
          </a:p>
        </p:txBody>
      </p:sp>
    </p:spTree>
    <p:extLst>
      <p:ext uri="{BB962C8B-B14F-4D97-AF65-F5344CB8AC3E}">
        <p14:creationId xmlns:p14="http://schemas.microsoft.com/office/powerpoint/2010/main" val="425619402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A4C4FB2-F16C-8245-912D-12165865F400}" type="slidenum">
              <a:rPr lang="en-US"/>
              <a:pPr>
                <a:defRPr/>
              </a:pPr>
              <a:t>‹#›</a:t>
            </a:fld>
            <a:endParaRPr lang="en-US"/>
          </a:p>
        </p:txBody>
      </p:sp>
    </p:spTree>
    <p:extLst>
      <p:ext uri="{BB962C8B-B14F-4D97-AF65-F5344CB8AC3E}">
        <p14:creationId xmlns:p14="http://schemas.microsoft.com/office/powerpoint/2010/main" val="343634801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D711141B-8D10-E94F-86F7-8DB65D8C0AF0}" type="slidenum">
              <a:rPr lang="en-US"/>
              <a:pPr>
                <a:defRPr/>
              </a:pPr>
              <a:t>‹#›</a:t>
            </a:fld>
            <a:endParaRPr lang="en-US"/>
          </a:p>
        </p:txBody>
      </p:sp>
    </p:spTree>
    <p:extLst>
      <p:ext uri="{BB962C8B-B14F-4D97-AF65-F5344CB8AC3E}">
        <p14:creationId xmlns:p14="http://schemas.microsoft.com/office/powerpoint/2010/main" val="24866323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4C3C6D9-A9E7-5142-BFEA-3CD9D62F9E47}" type="slidenum">
              <a:rPr lang="en-US"/>
              <a:pPr>
                <a:defRPr/>
              </a:pPr>
              <a:t>‹#›</a:t>
            </a:fld>
            <a:endParaRPr lang="en-US"/>
          </a:p>
        </p:txBody>
      </p:sp>
    </p:spTree>
    <p:extLst>
      <p:ext uri="{BB962C8B-B14F-4D97-AF65-F5344CB8AC3E}">
        <p14:creationId xmlns:p14="http://schemas.microsoft.com/office/powerpoint/2010/main" val="410074371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effectLs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effectLs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effectLst/>
                <a:cs typeface="+mn-cs"/>
              </a:defRPr>
            </a:lvl1pPr>
          </a:lstStyle>
          <a:p>
            <a:pPr>
              <a:defRPr/>
            </a:pPr>
            <a:fld id="{81333196-D836-3D4A-A33E-04E477C958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394" r:id="rId1"/>
    <p:sldLayoutId id="2147490395" r:id="rId2"/>
    <p:sldLayoutId id="2147490421" r:id="rId3"/>
    <p:sldLayoutId id="2147490396" r:id="rId4"/>
    <p:sldLayoutId id="2147490397" r:id="rId5"/>
    <p:sldLayoutId id="2147490398" r:id="rId6"/>
    <p:sldLayoutId id="2147490399" r:id="rId7"/>
    <p:sldLayoutId id="2147490400" r:id="rId8"/>
    <p:sldLayoutId id="2147490401" r:id="rId9"/>
    <p:sldLayoutId id="2147490402" r:id="rId10"/>
    <p:sldLayoutId id="2147490403" r:id="rId11"/>
    <p:sldLayoutId id="2147490404" r:id="rId12"/>
    <p:sldLayoutId id="2147490405" r:id="rId13"/>
    <p:sldLayoutId id="2147490406" r:id="rId14"/>
    <p:sldLayoutId id="2147490407" r:id="rId15"/>
    <p:sldLayoutId id="2147490408" r:id="rId16"/>
    <p:sldLayoutId id="2147490409" r:id="rId17"/>
  </p:sldLayoutIdLst>
  <p:transition spd="slow"/>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ahoma" charset="0"/>
          <a:ea typeface="ＭＳ Ｐゴシック" charset="0"/>
        </a:defRPr>
      </a:lvl6pPr>
      <a:lvl7pPr marL="914400" algn="ctr" rtl="0" fontAlgn="base">
        <a:spcBef>
          <a:spcPct val="0"/>
        </a:spcBef>
        <a:spcAft>
          <a:spcPct val="0"/>
        </a:spcAft>
        <a:defRPr sz="4400">
          <a:solidFill>
            <a:schemeClr val="tx2"/>
          </a:solidFill>
          <a:latin typeface="Tahoma" charset="0"/>
          <a:ea typeface="ＭＳ Ｐゴシック" charset="0"/>
        </a:defRPr>
      </a:lvl7pPr>
      <a:lvl8pPr marL="1371600" algn="ctr" rtl="0" fontAlgn="base">
        <a:spcBef>
          <a:spcPct val="0"/>
        </a:spcBef>
        <a:spcAft>
          <a:spcPct val="0"/>
        </a:spcAft>
        <a:defRPr sz="4400">
          <a:solidFill>
            <a:schemeClr val="tx2"/>
          </a:solidFill>
          <a:latin typeface="Tahoma" charset="0"/>
          <a:ea typeface="ＭＳ Ｐゴシック" charset="0"/>
        </a:defRPr>
      </a:lvl8pPr>
      <a:lvl9pPr marL="1828800" algn="ctr" rtl="0" fontAlgn="base">
        <a:spcBef>
          <a:spcPct val="0"/>
        </a:spcBef>
        <a:spcAft>
          <a:spcPct val="0"/>
        </a:spcAft>
        <a:defRPr sz="4400">
          <a:solidFill>
            <a:schemeClr val="tx2"/>
          </a:solidFill>
          <a:latin typeface="Tahoma"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FFFD"/>
        </a:solidFill>
        <a:effectLst/>
      </p:bgPr>
    </p:bg>
    <p:spTree>
      <p:nvGrpSpPr>
        <p:cNvPr id="1" name=""/>
        <p:cNvGrpSpPr/>
        <p:nvPr/>
      </p:nvGrpSpPr>
      <p:grpSpPr>
        <a:xfrm>
          <a:off x="0" y="0"/>
          <a:ext cx="0" cy="0"/>
          <a:chOff x="0" y="0"/>
          <a:chExt cx="0" cy="0"/>
        </a:xfrm>
      </p:grpSpPr>
      <p:sp>
        <p:nvSpPr>
          <p:cNvPr id="435204" name="Rectangle 4"/>
          <p:cNvSpPr>
            <a:spLocks noGrp="1" noChangeArrowheads="1"/>
          </p:cNvSpPr>
          <p:nvPr>
            <p:ph type="ctrTitle"/>
          </p:nvPr>
        </p:nvSpPr>
        <p:spPr>
          <a:xfrm>
            <a:off x="381000" y="1083365"/>
            <a:ext cx="8382000" cy="2064026"/>
          </a:xfrm>
          <a:gradFill rotWithShape="0">
            <a:gsLst>
              <a:gs pos="0">
                <a:srgbClr val="00FFFF">
                  <a:gamma/>
                  <a:shade val="87059"/>
                  <a:invGamma/>
                </a:srgbClr>
              </a:gs>
              <a:gs pos="50000">
                <a:srgbClr val="00FFFF"/>
              </a:gs>
              <a:gs pos="100000">
                <a:srgbClr val="00FFFF">
                  <a:gamma/>
                  <a:shade val="87059"/>
                  <a:invGamma/>
                </a:srgbClr>
              </a:gs>
            </a:gsLst>
            <a:lin ang="5400000" scaled="1"/>
          </a:gradFill>
        </p:spPr>
        <p:txBody>
          <a:bodyPr/>
          <a:lstStyle/>
          <a:p>
            <a:pPr eaLnBrk="1" hangingPunct="1">
              <a:defRPr/>
            </a:pPr>
            <a:r>
              <a:rPr lang="en-US" sz="4000" dirty="0">
                <a:latin typeface="Comic Sans MS" charset="0"/>
                <a:cs typeface="+mj-cs"/>
              </a:rPr>
              <a:t>STUDENT ANXIETY</a:t>
            </a:r>
            <a:br>
              <a:rPr lang="en-US" sz="4000" dirty="0">
                <a:latin typeface="Comic Sans MS" charset="0"/>
                <a:cs typeface="+mj-cs"/>
              </a:rPr>
            </a:br>
            <a:r>
              <a:rPr lang="en-US" sz="1400" dirty="0">
                <a:latin typeface="Comic Sans MS" charset="0"/>
                <a:cs typeface="+mj-cs"/>
              </a:rPr>
              <a:t/>
            </a:r>
            <a:br>
              <a:rPr lang="en-US" sz="1400" dirty="0">
                <a:latin typeface="Comic Sans MS" charset="0"/>
                <a:cs typeface="+mj-cs"/>
              </a:rPr>
            </a:br>
            <a:r>
              <a:rPr lang="en-US" sz="3200" dirty="0">
                <a:latin typeface="Comic Sans MS" charset="0"/>
                <a:cs typeface="+mj-cs"/>
              </a:rPr>
              <a:t>Interventions for the Emerging Epidemic</a:t>
            </a:r>
          </a:p>
        </p:txBody>
      </p:sp>
      <p:sp>
        <p:nvSpPr>
          <p:cNvPr id="435205" name="Rectangle 5"/>
          <p:cNvSpPr>
            <a:spLocks noGrp="1" noChangeArrowheads="1"/>
          </p:cNvSpPr>
          <p:nvPr>
            <p:ph type="subTitle" idx="1"/>
          </p:nvPr>
        </p:nvSpPr>
        <p:spPr>
          <a:xfrm>
            <a:off x="1295400" y="2667000"/>
            <a:ext cx="6400800" cy="1600200"/>
          </a:xfrm>
        </p:spPr>
        <p:txBody>
          <a:bodyPr/>
          <a:lstStyle/>
          <a:p>
            <a:pPr eaLnBrk="1" hangingPunct="1">
              <a:defRPr/>
            </a:pPr>
            <a:endParaRPr lang="en-US" dirty="0">
              <a:cs typeface="+mn-cs"/>
            </a:endParaRPr>
          </a:p>
          <a:p>
            <a:pPr eaLnBrk="1" hangingPunct="1">
              <a:defRPr/>
            </a:pPr>
            <a:endParaRPr lang="en-US" dirty="0">
              <a:cs typeface="+mn-cs"/>
            </a:endParaRPr>
          </a:p>
          <a:p>
            <a:pPr eaLnBrk="1" hangingPunct="1">
              <a:defRPr/>
            </a:pPr>
            <a:r>
              <a:rPr lang="en-US" dirty="0">
                <a:cs typeface="+mn-cs"/>
              </a:rPr>
              <a:t>Paul Foxman, Ph.D.</a:t>
            </a:r>
          </a:p>
          <a:p>
            <a:pPr eaLnBrk="1" hangingPunct="1">
              <a:defRPr/>
            </a:pPr>
            <a:r>
              <a:rPr lang="en-US" sz="2400" dirty="0" err="1">
                <a:cs typeface="+mn-cs"/>
              </a:rPr>
              <a:t>www.drfoxman.com</a:t>
            </a:r>
            <a:endParaRPr lang="en-US" sz="2400" dirty="0">
              <a:cs typeface="+mn-cs"/>
            </a:endParaRPr>
          </a:p>
          <a:p>
            <a:pPr eaLnBrk="1" hangingPunct="1">
              <a:defRPr/>
            </a:pPr>
            <a:r>
              <a:rPr lang="en-US" sz="2400" dirty="0" err="1">
                <a:cs typeface="+mn-cs"/>
              </a:rPr>
              <a:t>paulfoxman@aol.com</a:t>
            </a:r>
            <a:endParaRPr lang="en-US" sz="2400" dirty="0">
              <a:cs typeface="+mn-cs"/>
            </a:endParaRPr>
          </a:p>
        </p:txBody>
      </p:sp>
    </p:spTree>
    <p:extLst>
      <p:ext uri="{BB962C8B-B14F-4D97-AF65-F5344CB8AC3E}">
        <p14:creationId xmlns:p14="http://schemas.microsoft.com/office/powerpoint/2010/main" val="223685318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DFFF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rgbClr val="4FC0CC">
              <a:alpha val="35000"/>
            </a:srgbClr>
          </a:solidFill>
        </p:spPr>
        <p:txBody>
          <a:bodyPr/>
          <a:lstStyle/>
          <a:p>
            <a:pPr>
              <a:defRPr/>
            </a:pPr>
            <a:r>
              <a:rPr lang="en-US" dirty="0"/>
              <a:t>POSITIVE AFFIRMATIONS</a:t>
            </a:r>
          </a:p>
        </p:txBody>
      </p:sp>
      <p:sp>
        <p:nvSpPr>
          <p:cNvPr id="4" name="Content Placeholder 3"/>
          <p:cNvSpPr>
            <a:spLocks noGrp="1"/>
          </p:cNvSpPr>
          <p:nvPr>
            <p:ph idx="1"/>
          </p:nvPr>
        </p:nvSpPr>
        <p:spPr>
          <a:xfrm>
            <a:off x="685800" y="1981200"/>
            <a:ext cx="7924800" cy="4114800"/>
          </a:xfrm>
        </p:spPr>
        <p:txBody>
          <a:bodyPr/>
          <a:lstStyle/>
          <a:p>
            <a:pPr>
              <a:defRPr/>
            </a:pPr>
            <a:r>
              <a:rPr lang="en-US" dirty="0"/>
              <a:t>Create a positive statement that counteracts a worry thought. Include 4 criteria:</a:t>
            </a:r>
          </a:p>
          <a:p>
            <a:pPr lvl="1">
              <a:defRPr/>
            </a:pPr>
            <a:r>
              <a:rPr lang="en-US" dirty="0"/>
              <a:t>Present tense</a:t>
            </a:r>
          </a:p>
          <a:p>
            <a:pPr lvl="1">
              <a:defRPr/>
            </a:pPr>
            <a:r>
              <a:rPr lang="en-US" dirty="0"/>
              <a:t>Action verb</a:t>
            </a:r>
          </a:p>
          <a:p>
            <a:pPr lvl="1">
              <a:defRPr/>
            </a:pPr>
            <a:r>
              <a:rPr lang="en-US" dirty="0"/>
              <a:t>Self-reference</a:t>
            </a:r>
          </a:p>
          <a:p>
            <a:pPr lvl="1">
              <a:defRPr/>
            </a:pPr>
            <a:r>
              <a:rPr lang="en-US" dirty="0"/>
              <a:t>Realistically positive</a:t>
            </a:r>
          </a:p>
          <a:p>
            <a:pPr marL="0" indent="0">
              <a:buFontTx/>
              <a:buNone/>
              <a:defRPr/>
            </a:pPr>
            <a:r>
              <a:rPr lang="en-US" sz="2800" dirty="0"/>
              <a:t>E.G: “I take care of myself and trust my health.”</a:t>
            </a:r>
          </a:p>
        </p:txBody>
      </p:sp>
      <p:sp>
        <p:nvSpPr>
          <p:cNvPr id="2" name="Slide Number Placeholder 1"/>
          <p:cNvSpPr>
            <a:spLocks noGrp="1"/>
          </p:cNvSpPr>
          <p:nvPr>
            <p:ph type="sldNum" sz="quarter" idx="12"/>
          </p:nvPr>
        </p:nvSpPr>
        <p:spPr/>
        <p:txBody>
          <a:bodyPr/>
          <a:lstStyle/>
          <a:p>
            <a:pPr>
              <a:defRPr/>
            </a:pPr>
            <a:fld id="{1BF5426E-BB2E-D545-A17C-4156DEB4F7F9}" type="slidenum">
              <a:rPr lang="en-US" smtClean="0"/>
              <a:pPr>
                <a:defRPr/>
              </a:pPr>
              <a:t>10</a:t>
            </a:fld>
            <a:endParaRPr lang="en-US"/>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Affirmation Card.JPG"/>
          <p:cNvPicPr>
            <a:picLocks noGrp="1" noChangeAspect="1"/>
          </p:cNvPicPr>
          <p:nvPr>
            <p:ph idx="1"/>
          </p:nvPr>
        </p:nvPicPr>
        <p:blipFill>
          <a:blip r:embed="rId3">
            <a:extLst>
              <a:ext uri="{28A0092B-C50C-407E-A947-70E740481C1C}">
                <a14:useLocalDpi xmlns:a14="http://schemas.microsoft.com/office/drawing/2010/main" val="0"/>
              </a:ext>
            </a:extLst>
          </a:blip>
          <a:srcRect t="14706" b="14706"/>
          <a:stretch>
            <a:fillRect/>
          </a:stretch>
        </p:blipFill>
        <p:spPr>
          <a:xfrm rot="5400000">
            <a:off x="685800" y="1981200"/>
            <a:ext cx="7772400" cy="4114800"/>
          </a:xfrm>
        </p:spPr>
      </p:pic>
      <p:sp>
        <p:nvSpPr>
          <p:cNvPr id="4" name="Slide Number Placeholder 3"/>
          <p:cNvSpPr>
            <a:spLocks noGrp="1"/>
          </p:cNvSpPr>
          <p:nvPr>
            <p:ph type="sldNum" sz="quarter" idx="12"/>
          </p:nvPr>
        </p:nvSpPr>
        <p:spPr/>
        <p:txBody>
          <a:bodyPr/>
          <a:lstStyle/>
          <a:p>
            <a:pPr>
              <a:defRPr/>
            </a:pPr>
            <a:fld id="{F6458DFA-B6E7-5A40-B5DE-70E0864E7750}" type="slidenum">
              <a:rPr lang="en-US" smtClean="0"/>
              <a:pPr>
                <a:defRPr/>
              </a:pPr>
              <a:t>11</a:t>
            </a:fld>
            <a:endParaRPr lang="en-US"/>
          </a:p>
        </p:txBody>
      </p:sp>
    </p:spTree>
    <p:extLst>
      <p:ext uri="{BB962C8B-B14F-4D97-AF65-F5344CB8AC3E}">
        <p14:creationId xmlns:p14="http://schemas.microsoft.com/office/powerpoint/2010/main" val="38152687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00FFFF"/>
        </a:solidFill>
        <a:effectLst/>
      </p:bgPr>
    </p:bg>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a:solidFill>
            <a:srgbClr val="4FC0CC">
              <a:alpha val="31000"/>
            </a:srgbClr>
          </a:solidFill>
          <a:ln>
            <a:solidFill>
              <a:srgbClr val="FFFFFF"/>
            </a:solidFill>
          </a:ln>
        </p:spPr>
        <p:txBody>
          <a:bodyPr lIns="88887" tIns="50793" rIns="88887" bIns="50793"/>
          <a:lstStyle/>
          <a:p>
            <a:pPr defTabSz="913028" eaLnBrk="1" hangingPunct="1">
              <a:defRPr/>
            </a:pPr>
            <a:r>
              <a:rPr lang="en-US" dirty="0">
                <a:latin typeface="Arial" charset="0"/>
                <a:cs typeface="Arial" charset="0"/>
                <a:sym typeface="Arial" charset="0"/>
              </a:rPr>
              <a:t> MIRACLE QUESTION</a:t>
            </a:r>
            <a:endParaRPr lang="en-US" dirty="0">
              <a:latin typeface="Calibri" charset="0"/>
            </a:endParaRPr>
          </a:p>
        </p:txBody>
      </p:sp>
      <p:sp>
        <p:nvSpPr>
          <p:cNvPr id="53251" name="Rectangle 2"/>
          <p:cNvSpPr>
            <a:spLocks noGrp="1" noChangeArrowheads="1"/>
          </p:cNvSpPr>
          <p:nvPr>
            <p:ph idx="1"/>
          </p:nvPr>
        </p:nvSpPr>
        <p:spPr>
          <a:xfrm>
            <a:off x="685800" y="1979613"/>
            <a:ext cx="7772400" cy="4116387"/>
          </a:xfrm>
        </p:spPr>
        <p:txBody>
          <a:bodyPr lIns="88887" tIns="50793" rIns="88887" bIns="50793"/>
          <a:lstStyle/>
          <a:p>
            <a:pPr marL="0" indent="0" defTabSz="913028" eaLnBrk="1" hangingPunct="1">
              <a:spcBef>
                <a:spcPts val="492"/>
              </a:spcBef>
              <a:buFontTx/>
              <a:buNone/>
              <a:defRPr/>
            </a:pPr>
            <a:r>
              <a:rPr lang="en-US" sz="2900">
                <a:latin typeface="Arial" charset="0"/>
                <a:cs typeface="Arial" charset="0"/>
                <a:sym typeface="Arial" charset="0"/>
              </a:rPr>
              <a:t>"When you leave my office today, imagine that a miracle occurs.  As a result of the miracle you no longer have the anxiety problem we have been discussing. However, the miracle occurs tonight while you are sleeping so you won't know that it has happened until you wake up tomorrow morning. What will be different, what will you notice and how will you know that you have changed?"</a:t>
            </a:r>
            <a:endParaRPr lang="en-US">
              <a:latin typeface="Calibri" charset="0"/>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848600" cy="1143000"/>
          </a:xfrm>
          <a:solidFill>
            <a:srgbClr val="4FC0CC">
              <a:alpha val="33000"/>
            </a:srgbClr>
          </a:solidFill>
        </p:spPr>
        <p:txBody>
          <a:bodyPr/>
          <a:lstStyle/>
          <a:p>
            <a:pPr>
              <a:defRPr/>
            </a:pPr>
            <a:r>
              <a:rPr lang="en-US" dirty="0"/>
              <a:t>LETTER FROM THE FUTURE</a:t>
            </a:r>
          </a:p>
        </p:txBody>
      </p:sp>
      <p:sp>
        <p:nvSpPr>
          <p:cNvPr id="3" name="Content Placeholder 2"/>
          <p:cNvSpPr>
            <a:spLocks noGrp="1"/>
          </p:cNvSpPr>
          <p:nvPr>
            <p:ph idx="1"/>
          </p:nvPr>
        </p:nvSpPr>
        <p:spPr/>
        <p:txBody>
          <a:bodyPr/>
          <a:lstStyle/>
          <a:p>
            <a:pPr marL="0" indent="0">
              <a:buFontTx/>
              <a:buNone/>
              <a:defRPr/>
            </a:pPr>
            <a:r>
              <a:rPr lang="en-US" sz="2800" dirty="0">
                <a:latin typeface="Arial" charset="0"/>
                <a:cs typeface="Arial" charset="0"/>
                <a:sym typeface="Arial" charset="0"/>
              </a:rPr>
              <a:t>"Imagine that you are at a future point in time, when you are older and no longer have the anxiety we have been discussing. Write a letter from your future self to your current self describing what you are doing, what it's like and what steps you took to get there. Include what you learned that helped you get there. End with some wise advice to yourself."</a:t>
            </a: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163A2148-BDC0-1A47-B15C-02F2C8035358}" type="slidenum">
              <a:rPr lang="en-US" smtClean="0"/>
              <a:pPr>
                <a:defRPr/>
              </a:pPr>
              <a:t>13</a:t>
            </a:fld>
            <a:endParaRPr lang="en-US"/>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DFFF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FC0CC">
              <a:alpha val="31000"/>
            </a:srgbClr>
          </a:solidFill>
        </p:spPr>
        <p:txBody>
          <a:bodyPr/>
          <a:lstStyle/>
          <a:p>
            <a:pPr>
              <a:defRPr/>
            </a:pPr>
            <a:r>
              <a:rPr lang="en-US" dirty="0"/>
              <a:t>MINDFULNESS: WITNESSING</a:t>
            </a:r>
          </a:p>
        </p:txBody>
      </p:sp>
      <p:sp>
        <p:nvSpPr>
          <p:cNvPr id="3" name="Content Placeholder 2"/>
          <p:cNvSpPr>
            <a:spLocks noGrp="1"/>
          </p:cNvSpPr>
          <p:nvPr>
            <p:ph idx="1"/>
          </p:nvPr>
        </p:nvSpPr>
        <p:spPr/>
        <p:txBody>
          <a:bodyPr/>
          <a:lstStyle/>
          <a:p>
            <a:pPr marL="0" indent="0">
              <a:buFontTx/>
              <a:buNone/>
              <a:defRPr/>
            </a:pPr>
            <a:r>
              <a:rPr lang="en-US" dirty="0"/>
              <a:t>Notice and label your thoughts (and feelings) without judgment:</a:t>
            </a:r>
          </a:p>
          <a:p>
            <a:pPr marL="857250" lvl="1" indent="-457200">
              <a:defRPr/>
            </a:pPr>
            <a:r>
              <a:rPr lang="en-US" dirty="0"/>
              <a:t>“That’s just my worry habit.”</a:t>
            </a:r>
          </a:p>
          <a:p>
            <a:pPr marL="857250" lvl="1" indent="-457200">
              <a:defRPr/>
            </a:pPr>
            <a:r>
              <a:rPr lang="en-US" dirty="0"/>
              <a:t>“A thought is not a fact.”</a:t>
            </a:r>
          </a:p>
          <a:p>
            <a:pPr marL="857250" lvl="1" indent="-457200">
              <a:defRPr/>
            </a:pPr>
            <a:r>
              <a:rPr lang="en-US" dirty="0"/>
              <a:t>“It’s not happening now.”</a:t>
            </a:r>
          </a:p>
          <a:p>
            <a:pPr marL="857250" lvl="1" indent="-457200">
              <a:defRPr/>
            </a:pPr>
            <a:r>
              <a:rPr lang="en-US" dirty="0"/>
              <a:t>“What are my behavior choices?”</a:t>
            </a:r>
          </a:p>
          <a:p>
            <a:pPr marL="857250" lvl="1" indent="-457200">
              <a:defRPr/>
            </a:pPr>
            <a:r>
              <a:rPr lang="en-US" dirty="0"/>
              <a:t>“Don’t believe everything you think.”</a:t>
            </a:r>
          </a:p>
        </p:txBody>
      </p:sp>
      <p:sp>
        <p:nvSpPr>
          <p:cNvPr id="4" name="Slide Number Placeholder 3"/>
          <p:cNvSpPr>
            <a:spLocks noGrp="1"/>
          </p:cNvSpPr>
          <p:nvPr>
            <p:ph type="sldNum" sz="quarter" idx="12"/>
          </p:nvPr>
        </p:nvSpPr>
        <p:spPr/>
        <p:txBody>
          <a:bodyPr/>
          <a:lstStyle/>
          <a:p>
            <a:pPr>
              <a:defRPr/>
            </a:pPr>
            <a:fld id="{704B8CEE-037E-9C47-984A-22BD8F872ACA}" type="slidenum">
              <a:rPr lang="en-US" smtClean="0"/>
              <a:pPr>
                <a:defRPr/>
              </a:pPr>
              <a:t>14</a:t>
            </a:fld>
            <a:endParaRPr lang="en-US" dirty="0"/>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6458DFA-B6E7-5A40-B5DE-70E0864E7750}" type="slidenum">
              <a:rPr lang="en-US" smtClean="0"/>
              <a:pPr>
                <a:defRPr/>
              </a:pPr>
              <a:t>15</a:t>
            </a:fld>
            <a:endParaRPr lang="en-US"/>
          </a:p>
        </p:txBody>
      </p:sp>
      <p:pic>
        <p:nvPicPr>
          <p:cNvPr id="5" name="Picture 4" descr="Don't Belie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382171805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00FFFF"/>
        </a:solidFill>
        <a:effectLst/>
      </p:bgPr>
    </p:bg>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solidFill>
            <a:srgbClr val="30B5CC">
              <a:alpha val="29000"/>
            </a:srgbClr>
          </a:solidFill>
          <a:ln>
            <a:solidFill>
              <a:srgbClr val="4FC0CC"/>
            </a:solid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accent3"/>
          </a:lnRef>
          <a:fillRef idx="2">
            <a:schemeClr val="accent3"/>
          </a:fillRef>
          <a:effectRef idx="1">
            <a:schemeClr val="accent3"/>
          </a:effectRef>
          <a:fontRef idx="minor">
            <a:schemeClr val="dk1"/>
          </a:fontRef>
        </p:style>
        <p:txBody>
          <a:bodyPr lIns="88887" tIns="50793" rIns="88887" bIns="50793"/>
          <a:lstStyle/>
          <a:p>
            <a:pPr defTabSz="913028" eaLnBrk="1" hangingPunct="1">
              <a:defRPr/>
            </a:pPr>
            <a:r>
              <a:rPr lang="en-US" dirty="0">
                <a:latin typeface="Arial" charset="0"/>
                <a:cs typeface="Arial" charset="0"/>
                <a:sym typeface="Arial" charset="0"/>
              </a:rPr>
              <a:t>PLAYING THE PART</a:t>
            </a:r>
            <a:endParaRPr lang="en-US" dirty="0">
              <a:latin typeface="Calibri" charset="0"/>
            </a:endParaRPr>
          </a:p>
        </p:txBody>
      </p:sp>
      <p:sp>
        <p:nvSpPr>
          <p:cNvPr id="58371" name="Rectangle 2"/>
          <p:cNvSpPr>
            <a:spLocks noGrp="1" noChangeArrowheads="1"/>
          </p:cNvSpPr>
          <p:nvPr>
            <p:ph idx="1"/>
          </p:nvPr>
        </p:nvSpPr>
        <p:spPr>
          <a:xfrm>
            <a:off x="685800" y="1979613"/>
            <a:ext cx="7772400" cy="4116387"/>
          </a:xfrm>
        </p:spPr>
        <p:txBody>
          <a:bodyPr lIns="88887" tIns="50793" rIns="88887" bIns="50793"/>
          <a:lstStyle/>
          <a:p>
            <a:pPr marL="0" indent="0" defTabSz="912813" eaLnBrk="1" hangingPunct="1">
              <a:spcBef>
                <a:spcPts val="488"/>
              </a:spcBef>
              <a:buFontTx/>
              <a:buNone/>
            </a:pPr>
            <a:r>
              <a:rPr lang="en-US">
                <a:latin typeface="Arial" charset="0"/>
                <a:ea typeface="ＭＳ Ｐゴシック" charset="0"/>
                <a:cs typeface="Arial" charset="0"/>
                <a:sym typeface="Arial" charset="0"/>
              </a:rPr>
              <a:t>"Imagine that you are auditioning for a part in a play. The character is a relaxed, confident person who (add other qualities, e.g. enjoys social interaction). To get the part you will need to be convincing. What behaviors, mannerisms, style of dress and other qualities will you need to practice. Let’s try practicing right now."</a:t>
            </a:r>
            <a:endParaRPr lang="en-US">
              <a:latin typeface="Calibri" charset="0"/>
              <a:ea typeface="ＭＳ Ｐゴシック"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4DF66897-8E28-A240-9B8D-87C93AC07944}" type="slidenum">
              <a:rPr lang="en-US"/>
              <a:pPr>
                <a:defRPr/>
              </a:pPr>
              <a:t>17</a:t>
            </a:fld>
            <a:endParaRPr lang="en-US"/>
          </a:p>
        </p:txBody>
      </p:sp>
      <p:sp>
        <p:nvSpPr>
          <p:cNvPr id="90114" name="Rectangle 2"/>
          <p:cNvSpPr>
            <a:spLocks noGrp="1" noChangeArrowheads="1"/>
          </p:cNvSpPr>
          <p:nvPr>
            <p:ph type="title"/>
          </p:nvPr>
        </p:nvSpPr>
        <p:spPr>
          <a:gradFill rotWithShape="0">
            <a:gsLst>
              <a:gs pos="0">
                <a:srgbClr val="00FFFF">
                  <a:gamma/>
                  <a:shade val="86667"/>
                  <a:invGamma/>
                </a:srgbClr>
              </a:gs>
              <a:gs pos="50000">
                <a:srgbClr val="00FFFF"/>
              </a:gs>
              <a:gs pos="100000">
                <a:srgbClr val="00FFFF">
                  <a:gamma/>
                  <a:shade val="86667"/>
                  <a:invGamma/>
                </a:srgbClr>
              </a:gs>
            </a:gsLst>
            <a:lin ang="5400000" scaled="1"/>
          </a:gradFill>
        </p:spPr>
        <p:txBody>
          <a:bodyPr/>
          <a:lstStyle/>
          <a:p>
            <a:pPr eaLnBrk="1" hangingPunct="1">
              <a:defRPr/>
            </a:pPr>
            <a:r>
              <a:rPr lang="en-US">
                <a:cs typeface="+mj-cs"/>
              </a:rPr>
              <a:t>SOCIAL PHOBIA</a:t>
            </a:r>
          </a:p>
        </p:txBody>
      </p:sp>
      <p:sp>
        <p:nvSpPr>
          <p:cNvPr id="90115" name="Rectangle 3"/>
          <p:cNvSpPr>
            <a:spLocks noGrp="1" noChangeArrowheads="1"/>
          </p:cNvSpPr>
          <p:nvPr>
            <p:ph type="body" sz="half" idx="2"/>
          </p:nvPr>
        </p:nvSpPr>
        <p:spPr>
          <a:xfrm>
            <a:off x="3890963" y="1981200"/>
            <a:ext cx="4567237" cy="4114800"/>
          </a:xfrm>
        </p:spPr>
        <p:txBody>
          <a:bodyPr/>
          <a:lstStyle/>
          <a:p>
            <a:pPr eaLnBrk="1" hangingPunct="1">
              <a:defRPr/>
            </a:pPr>
            <a:r>
              <a:rPr lang="en-US" dirty="0">
                <a:cs typeface="+mn-cs"/>
              </a:rPr>
              <a:t>Diagnosis</a:t>
            </a:r>
          </a:p>
          <a:p>
            <a:pPr eaLnBrk="1" hangingPunct="1">
              <a:defRPr/>
            </a:pPr>
            <a:r>
              <a:rPr lang="en-US" dirty="0">
                <a:cs typeface="+mn-cs"/>
              </a:rPr>
              <a:t>Treatment</a:t>
            </a:r>
          </a:p>
        </p:txBody>
      </p:sp>
      <p:pic>
        <p:nvPicPr>
          <p:cNvPr id="3" name="ClipArt Placeholder 2" descr="shywoman.jpg"/>
          <p:cNvPicPr>
            <a:picLocks noGrp="1" noChangeAspect="1"/>
          </p:cNvPicPr>
          <p:nvPr>
            <p:ph type="clipArt" sz="half" idx="1"/>
          </p:nvPr>
        </p:nvPicPr>
        <p:blipFill>
          <a:blip r:embed="rId3">
            <a:extLst>
              <a:ext uri="{28A0092B-C50C-407E-A947-70E740481C1C}">
                <a14:useLocalDpi xmlns:a14="http://schemas.microsoft.com/office/drawing/2010/main" val="0"/>
              </a:ext>
            </a:extLst>
          </a:blip>
          <a:srcRect l="19850" r="19850"/>
          <a:stretch>
            <a:fillRect/>
          </a:stretch>
        </p:blipFill>
        <p:spPr>
          <a:xfrm>
            <a:off x="685800" y="1828800"/>
            <a:ext cx="3033713" cy="3276600"/>
          </a:xfrm>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0DFFFD"/>
        </a:soli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762000" y="609600"/>
            <a:ext cx="7605712" cy="1143000"/>
          </a:xfrm>
          <a:gradFill rotWithShape="0">
            <a:gsLst>
              <a:gs pos="0">
                <a:srgbClr val="1EE0DC"/>
              </a:gs>
              <a:gs pos="50000">
                <a:srgbClr val="22FFFA"/>
              </a:gs>
              <a:gs pos="100000">
                <a:srgbClr val="1EE0DC"/>
              </a:gs>
            </a:gsLst>
            <a:lin ang="5400000"/>
          </a:gradFill>
          <a:extLst>
            <a:ext uri="{91240B29-F687-4f45-9708-019B960494DF}">
              <a14:hiddenLine xmlns="" xmlns:a14="http://schemas.microsoft.com/office/drawing/2010/main" w="9525">
                <a:solidFill>
                  <a:srgbClr val="000000"/>
                </a:solidFill>
                <a:round/>
                <a:headEnd/>
                <a:tailEnd/>
              </a14:hiddenLine>
            </a:ext>
          </a:extLst>
        </p:spPr>
        <p:txBody>
          <a:bodyPr lIns="88887" tIns="50793" rIns="88887" bIns="50793"/>
          <a:lstStyle/>
          <a:p>
            <a:pPr defTabSz="913028" eaLnBrk="1" hangingPunct="1">
              <a:defRPr/>
            </a:pPr>
            <a:r>
              <a:rPr lang="en-US" dirty="0">
                <a:latin typeface="Tahoma"/>
                <a:cs typeface="Tahoma"/>
                <a:sym typeface="Arial" charset="0"/>
              </a:rPr>
              <a:t>SOCIAL ANXIETY DIAGNOSIS</a:t>
            </a:r>
            <a:endParaRPr lang="en-US" dirty="0">
              <a:latin typeface="Tahoma"/>
              <a:cs typeface="Tahoma"/>
            </a:endParaRPr>
          </a:p>
        </p:txBody>
      </p:sp>
      <p:sp>
        <p:nvSpPr>
          <p:cNvPr id="21507" name="Rectangle 2"/>
          <p:cNvSpPr>
            <a:spLocks noGrp="1" noChangeArrowheads="1"/>
          </p:cNvSpPr>
          <p:nvPr>
            <p:ph idx="1"/>
          </p:nvPr>
        </p:nvSpPr>
        <p:spPr>
          <a:xfrm>
            <a:off x="685800" y="1979613"/>
            <a:ext cx="8066088" cy="4116387"/>
          </a:xfrm>
        </p:spPr>
        <p:txBody>
          <a:bodyPr lIns="88887" tIns="50793" rIns="88887" bIns="50793"/>
          <a:lstStyle/>
          <a:p>
            <a:pPr defTabSz="913028" eaLnBrk="1" hangingPunct="1">
              <a:lnSpc>
                <a:spcPct val="90000"/>
              </a:lnSpc>
              <a:spcBef>
                <a:spcPts val="492"/>
              </a:spcBef>
              <a:defRPr/>
            </a:pPr>
            <a:endParaRPr lang="en-US" sz="2500" dirty="0">
              <a:latin typeface="Tahoma"/>
              <a:cs typeface="Tahoma"/>
              <a:sym typeface="Arial" charset="0"/>
            </a:endParaRPr>
          </a:p>
          <a:p>
            <a:pPr defTabSz="913028" eaLnBrk="1" hangingPunct="1">
              <a:lnSpc>
                <a:spcPct val="90000"/>
              </a:lnSpc>
              <a:spcBef>
                <a:spcPts val="492"/>
              </a:spcBef>
              <a:defRPr/>
            </a:pPr>
            <a:r>
              <a:rPr lang="en-US" sz="2800" dirty="0">
                <a:latin typeface="Tahoma"/>
                <a:cs typeface="Tahoma"/>
                <a:sym typeface="Arial" charset="0"/>
              </a:rPr>
              <a:t>Persistent fear of scrutiny or negative judgment</a:t>
            </a:r>
          </a:p>
          <a:p>
            <a:pPr defTabSz="913028" eaLnBrk="1" hangingPunct="1">
              <a:lnSpc>
                <a:spcPct val="90000"/>
              </a:lnSpc>
              <a:spcBef>
                <a:spcPts val="492"/>
              </a:spcBef>
              <a:defRPr/>
            </a:pPr>
            <a:r>
              <a:rPr lang="en-US" sz="2800" dirty="0">
                <a:latin typeface="Tahoma"/>
                <a:cs typeface="Tahoma"/>
                <a:sym typeface="Arial" charset="0"/>
              </a:rPr>
              <a:t>Distressing but recognized as unreasonable</a:t>
            </a:r>
            <a:endParaRPr lang="en-US" sz="3100" dirty="0">
              <a:latin typeface="Tahoma"/>
              <a:cs typeface="Tahoma"/>
            </a:endParaRPr>
          </a:p>
          <a:p>
            <a:pPr defTabSz="913028" eaLnBrk="1" hangingPunct="1">
              <a:lnSpc>
                <a:spcPct val="90000"/>
              </a:lnSpc>
              <a:spcBef>
                <a:spcPts val="492"/>
              </a:spcBef>
              <a:buClr>
                <a:srgbClr val="000000"/>
              </a:buClr>
              <a:defRPr/>
            </a:pPr>
            <a:r>
              <a:rPr lang="en-US" sz="2800" dirty="0">
                <a:latin typeface="Tahoma"/>
                <a:cs typeface="Tahoma"/>
                <a:sym typeface="Arial" charset="0"/>
              </a:rPr>
              <a:t>Phobic situations can be generalized or specific</a:t>
            </a:r>
          </a:p>
          <a:p>
            <a:pPr defTabSz="913028" eaLnBrk="1" hangingPunct="1">
              <a:lnSpc>
                <a:spcPct val="90000"/>
              </a:lnSpc>
              <a:spcBef>
                <a:spcPts val="492"/>
              </a:spcBef>
              <a:buClr>
                <a:srgbClr val="000000"/>
              </a:buClr>
              <a:defRPr/>
            </a:pPr>
            <a:r>
              <a:rPr lang="en-US" altLang="ja-JP" sz="2800" dirty="0">
                <a:latin typeface="Tahoma"/>
                <a:cs typeface="Tahoma"/>
                <a:sym typeface="Arial" charset="0"/>
              </a:rPr>
              <a:t>Phobic situations are avoided or </a:t>
            </a:r>
            <a:r>
              <a:rPr lang="ja-JP" altLang="en-US" sz="2800" dirty="0">
                <a:latin typeface="Tahoma"/>
                <a:cs typeface="Tahoma"/>
                <a:sym typeface="Arial" charset="0"/>
              </a:rPr>
              <a:t>“</a:t>
            </a:r>
            <a:r>
              <a:rPr lang="en-US" altLang="ja-JP" sz="2800" dirty="0">
                <a:latin typeface="Tahoma"/>
                <a:cs typeface="Tahoma"/>
                <a:sym typeface="Arial" charset="0"/>
              </a:rPr>
              <a:t>endured</a:t>
            </a:r>
            <a:r>
              <a:rPr lang="ja-JP" altLang="en-US" sz="2800" dirty="0">
                <a:latin typeface="Tahoma"/>
                <a:cs typeface="Tahoma"/>
                <a:sym typeface="Arial" charset="0"/>
              </a:rPr>
              <a:t>”</a:t>
            </a:r>
            <a:endParaRPr lang="en-US" altLang="ja-JP" sz="2800" dirty="0">
              <a:latin typeface="Tahoma"/>
              <a:cs typeface="Tahoma"/>
              <a:sym typeface="Arial" charset="0"/>
            </a:endParaRPr>
          </a:p>
          <a:p>
            <a:pPr defTabSz="913028" eaLnBrk="1" hangingPunct="1">
              <a:lnSpc>
                <a:spcPct val="90000"/>
              </a:lnSpc>
              <a:spcBef>
                <a:spcPts val="492"/>
              </a:spcBef>
              <a:buClr>
                <a:srgbClr val="000000"/>
              </a:buClr>
              <a:defRPr/>
            </a:pPr>
            <a:r>
              <a:rPr lang="en-US" sz="2800" dirty="0">
                <a:latin typeface="Tahoma"/>
                <a:cs typeface="Tahoma"/>
                <a:sym typeface="Arial" charset="0"/>
              </a:rPr>
              <a:t>Interferes with life &amp; normal routines</a:t>
            </a:r>
          </a:p>
        </p:txBody>
      </p:sp>
    </p:spTree>
    <p:extLst>
      <p:ext uri="{BB962C8B-B14F-4D97-AF65-F5344CB8AC3E}">
        <p14:creationId xmlns:p14="http://schemas.microsoft.com/office/powerpoint/2010/main" val="369935778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0DFFFD"/>
        </a:solid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7200" y="609600"/>
            <a:ext cx="8229600" cy="1143000"/>
          </a:xfrm>
          <a:gradFill rotWithShape="0">
            <a:gsLst>
              <a:gs pos="0">
                <a:srgbClr val="20F0EB"/>
              </a:gs>
              <a:gs pos="50000">
                <a:srgbClr val="22FFFA"/>
              </a:gs>
              <a:gs pos="100000">
                <a:srgbClr val="20F0EB"/>
              </a:gs>
            </a:gsLst>
            <a:lin ang="5400000"/>
          </a:gradFill>
          <a:extLst>
            <a:ext uri="{91240B29-F687-4f45-9708-019B960494DF}">
              <a14:hiddenLine xmlns="" xmlns:a14="http://schemas.microsoft.com/office/drawing/2010/main" w="9525">
                <a:solidFill>
                  <a:srgbClr val="000000"/>
                </a:solidFill>
                <a:round/>
                <a:headEnd/>
                <a:tailEnd/>
              </a14:hiddenLine>
            </a:ext>
          </a:extLst>
        </p:spPr>
        <p:txBody>
          <a:bodyPr lIns="88887" tIns="50793" rIns="88887" bIns="50793"/>
          <a:lstStyle/>
          <a:p>
            <a:pPr defTabSz="913028" eaLnBrk="1" hangingPunct="1">
              <a:defRPr/>
            </a:pPr>
            <a:r>
              <a:rPr lang="en-US" dirty="0">
                <a:latin typeface="Tahoma"/>
                <a:cs typeface="Tahoma"/>
                <a:sym typeface="Arial" charset="0"/>
              </a:rPr>
              <a:t>PHOBIC SITUATIONS</a:t>
            </a:r>
            <a:endParaRPr lang="en-US" dirty="0">
              <a:latin typeface="Tahoma"/>
              <a:cs typeface="Tahoma"/>
            </a:endParaRPr>
          </a:p>
        </p:txBody>
      </p:sp>
      <p:sp>
        <p:nvSpPr>
          <p:cNvPr id="22531" name="Rectangle 2"/>
          <p:cNvSpPr>
            <a:spLocks noGrp="1" noChangeArrowheads="1"/>
          </p:cNvSpPr>
          <p:nvPr>
            <p:ph idx="1"/>
          </p:nvPr>
        </p:nvSpPr>
        <p:spPr>
          <a:xfrm>
            <a:off x="685800" y="1979613"/>
            <a:ext cx="7772400" cy="4116387"/>
          </a:xfrm>
        </p:spPr>
        <p:txBody>
          <a:bodyPr lIns="88887" tIns="50793" rIns="88887" bIns="50793"/>
          <a:lstStyle/>
          <a:p>
            <a:pPr marL="341548" indent="-341548" defTabSz="913028" eaLnBrk="1" hangingPunct="1">
              <a:spcBef>
                <a:spcPts val="492"/>
              </a:spcBef>
              <a:buClr>
                <a:srgbClr val="000000"/>
              </a:buClr>
              <a:buFont typeface="ArialMT" charset="0"/>
              <a:buChar char="•"/>
              <a:defRPr/>
            </a:pPr>
            <a:r>
              <a:rPr lang="en-US" dirty="0">
                <a:latin typeface="Tahoma"/>
                <a:cs typeface="Tahoma"/>
                <a:sym typeface="Arial" charset="0"/>
              </a:rPr>
              <a:t>Public speaking</a:t>
            </a:r>
          </a:p>
          <a:p>
            <a:pPr marL="341548" indent="-341548" defTabSz="913028" eaLnBrk="1" hangingPunct="1">
              <a:spcBef>
                <a:spcPts val="492"/>
              </a:spcBef>
              <a:buClr>
                <a:srgbClr val="000000"/>
              </a:buClr>
              <a:buFont typeface="ArialMT" charset="0"/>
              <a:buChar char="•"/>
              <a:defRPr/>
            </a:pPr>
            <a:r>
              <a:rPr lang="en-US" dirty="0">
                <a:latin typeface="Tahoma"/>
                <a:cs typeface="Tahoma"/>
                <a:sym typeface="Arial" charset="0"/>
              </a:rPr>
              <a:t>Interviews</a:t>
            </a:r>
          </a:p>
          <a:p>
            <a:pPr marL="341548" indent="-341548" defTabSz="913028" eaLnBrk="1" hangingPunct="1">
              <a:spcBef>
                <a:spcPts val="492"/>
              </a:spcBef>
              <a:buClr>
                <a:srgbClr val="000000"/>
              </a:buClr>
              <a:buFont typeface="ArialMT" charset="0"/>
              <a:buChar char="•"/>
              <a:defRPr/>
            </a:pPr>
            <a:r>
              <a:rPr lang="en-US" dirty="0">
                <a:latin typeface="Tahoma"/>
                <a:cs typeface="Tahoma"/>
                <a:sym typeface="Arial" charset="0"/>
              </a:rPr>
              <a:t>Playing music or singing to audience</a:t>
            </a:r>
          </a:p>
          <a:p>
            <a:pPr marL="341548" indent="-341548" defTabSz="913028" eaLnBrk="1" hangingPunct="1">
              <a:spcBef>
                <a:spcPts val="492"/>
              </a:spcBef>
              <a:buClr>
                <a:srgbClr val="000000"/>
              </a:buClr>
              <a:buFont typeface="ArialMT" charset="0"/>
              <a:buChar char="•"/>
              <a:defRPr/>
            </a:pPr>
            <a:r>
              <a:rPr lang="en-US" dirty="0">
                <a:latin typeface="Tahoma"/>
                <a:cs typeface="Tahoma"/>
                <a:sym typeface="Arial" charset="0"/>
              </a:rPr>
              <a:t>Athletic performance</a:t>
            </a:r>
          </a:p>
          <a:p>
            <a:pPr marL="341548" indent="-341548" defTabSz="913028" eaLnBrk="1" hangingPunct="1">
              <a:spcBef>
                <a:spcPts val="492"/>
              </a:spcBef>
              <a:buClr>
                <a:srgbClr val="000000"/>
              </a:buClr>
              <a:buFont typeface="ArialMT" charset="0"/>
              <a:buChar char="•"/>
              <a:defRPr/>
            </a:pPr>
            <a:r>
              <a:rPr lang="en-US" dirty="0">
                <a:latin typeface="Tahoma"/>
                <a:cs typeface="Tahoma"/>
                <a:sym typeface="Arial" charset="0"/>
              </a:rPr>
              <a:t>Speech &amp; language (selective </a:t>
            </a:r>
            <a:r>
              <a:rPr lang="en-US" dirty="0" err="1">
                <a:latin typeface="Tahoma"/>
                <a:cs typeface="Tahoma"/>
                <a:sym typeface="Arial" charset="0"/>
              </a:rPr>
              <a:t>mutism</a:t>
            </a:r>
            <a:r>
              <a:rPr lang="en-US" dirty="0">
                <a:latin typeface="Tahoma"/>
                <a:cs typeface="Tahoma"/>
                <a:sym typeface="Arial" charset="0"/>
              </a:rPr>
              <a:t>)</a:t>
            </a:r>
          </a:p>
          <a:p>
            <a:pPr marL="341548" indent="-341548" defTabSz="913028" eaLnBrk="1" hangingPunct="1">
              <a:spcBef>
                <a:spcPts val="492"/>
              </a:spcBef>
              <a:buClr>
                <a:srgbClr val="000000"/>
              </a:buClr>
              <a:buFont typeface="ArialMT" charset="0"/>
              <a:buChar char="•"/>
              <a:defRPr/>
            </a:pPr>
            <a:r>
              <a:rPr lang="en-US" dirty="0">
                <a:latin typeface="Tahoma"/>
                <a:cs typeface="Tahoma"/>
                <a:sym typeface="Arial" charset="0"/>
              </a:rPr>
              <a:t>Dating (intimacy, sex)</a:t>
            </a:r>
          </a:p>
          <a:p>
            <a:pPr marL="341548" indent="-341548" defTabSz="913028" eaLnBrk="1" hangingPunct="1">
              <a:spcBef>
                <a:spcPts val="492"/>
              </a:spcBef>
              <a:buClr>
                <a:srgbClr val="000000"/>
              </a:buClr>
              <a:buFont typeface="ArialMT" charset="0"/>
              <a:buChar char="•"/>
              <a:defRPr/>
            </a:pPr>
            <a:r>
              <a:rPr lang="en-US" dirty="0">
                <a:latin typeface="Tahoma"/>
                <a:cs typeface="Tahoma"/>
                <a:sym typeface="Arial" charset="0"/>
              </a:rPr>
              <a:t>Public restrooms (</a:t>
            </a:r>
            <a:r>
              <a:rPr lang="en-US" dirty="0" err="1">
                <a:latin typeface="Tahoma"/>
                <a:cs typeface="Tahoma"/>
                <a:sym typeface="Arial" charset="0"/>
              </a:rPr>
              <a:t>paruresis</a:t>
            </a:r>
            <a:r>
              <a:rPr lang="en-US" dirty="0">
                <a:latin typeface="Tahoma"/>
                <a:cs typeface="Tahoma"/>
                <a:sym typeface="Arial" charset="0"/>
              </a:rPr>
              <a:t>)</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FFFD"/>
        </a:solidFill>
        <a:effectLst/>
      </p:bgPr>
    </p:bg>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6E3255BD-C63B-7E47-B6DA-A9710A275A70}" type="slidenum">
              <a:rPr lang="en-US"/>
              <a:pPr>
                <a:defRPr/>
              </a:pPr>
              <a:t>2</a:t>
            </a:fld>
            <a:endParaRPr lang="en-US"/>
          </a:p>
        </p:txBody>
      </p:sp>
      <p:sp>
        <p:nvSpPr>
          <p:cNvPr id="225282" name="Rectangle 2"/>
          <p:cNvSpPr>
            <a:spLocks noGrp="1" noChangeArrowheads="1"/>
          </p:cNvSpPr>
          <p:nvPr>
            <p:ph type="title"/>
          </p:nvPr>
        </p:nvSpPr>
        <p:spPr>
          <a:solidFill>
            <a:srgbClr val="FFFF66"/>
          </a:solidFill>
        </p:spPr>
        <p:txBody>
          <a:bodyPr/>
          <a:lstStyle/>
          <a:p>
            <a:pPr eaLnBrk="1" hangingPunct="1">
              <a:defRPr/>
            </a:pPr>
            <a:r>
              <a:rPr lang="en-US">
                <a:cs typeface="+mj-cs"/>
              </a:rPr>
              <a:t>ANXIETY DISORDERS</a:t>
            </a:r>
          </a:p>
        </p:txBody>
      </p:sp>
      <p:sp>
        <p:nvSpPr>
          <p:cNvPr id="225283" name="Rectangle 3"/>
          <p:cNvSpPr>
            <a:spLocks noGrp="1" noChangeArrowheads="1"/>
          </p:cNvSpPr>
          <p:nvPr>
            <p:ph type="body" sz="half" idx="1"/>
          </p:nvPr>
        </p:nvSpPr>
        <p:spPr>
          <a:xfrm>
            <a:off x="685800" y="1981200"/>
            <a:ext cx="6781800" cy="4114800"/>
          </a:xfrm>
        </p:spPr>
        <p:txBody>
          <a:bodyPr/>
          <a:lstStyle/>
          <a:p>
            <a:pPr marL="0" indent="0" eaLnBrk="1" hangingPunct="1">
              <a:buFontTx/>
              <a:buNone/>
              <a:defRPr/>
            </a:pPr>
            <a:r>
              <a:rPr lang="en-US" sz="2800" dirty="0">
                <a:cs typeface="+mn-cs"/>
              </a:rPr>
              <a:t>1. Anxiety Disorders</a:t>
            </a:r>
          </a:p>
          <a:p>
            <a:pPr lvl="1" eaLnBrk="1" hangingPunct="1">
              <a:defRPr/>
            </a:pPr>
            <a:r>
              <a:rPr lang="en-US" sz="2400" dirty="0">
                <a:cs typeface="+mn-cs"/>
              </a:rPr>
              <a:t>Separation Anxiety Disorder</a:t>
            </a:r>
          </a:p>
          <a:p>
            <a:pPr lvl="1" eaLnBrk="1" hangingPunct="1">
              <a:defRPr/>
            </a:pPr>
            <a:r>
              <a:rPr lang="en-US" sz="2400" dirty="0">
                <a:cs typeface="+mn-cs"/>
              </a:rPr>
              <a:t>Selective </a:t>
            </a:r>
            <a:r>
              <a:rPr lang="en-US" sz="2400" dirty="0" err="1">
                <a:cs typeface="+mn-cs"/>
              </a:rPr>
              <a:t>Mutism</a:t>
            </a:r>
            <a:endParaRPr lang="en-US" sz="2400" dirty="0">
              <a:cs typeface="+mn-cs"/>
            </a:endParaRPr>
          </a:p>
          <a:p>
            <a:pPr lvl="1" eaLnBrk="1" hangingPunct="1">
              <a:defRPr/>
            </a:pPr>
            <a:r>
              <a:rPr lang="en-US" sz="2400" dirty="0">
                <a:cs typeface="+mn-cs"/>
              </a:rPr>
              <a:t>Panic Disorder/Agoraphobia</a:t>
            </a:r>
          </a:p>
          <a:p>
            <a:pPr lvl="1" eaLnBrk="1" hangingPunct="1">
              <a:defRPr/>
            </a:pPr>
            <a:r>
              <a:rPr lang="en-US" sz="2400" dirty="0">
                <a:cs typeface="+mn-cs"/>
              </a:rPr>
              <a:t>Generalized Anxiety Disorder</a:t>
            </a:r>
          </a:p>
          <a:p>
            <a:pPr lvl="1" eaLnBrk="1" hangingPunct="1">
              <a:defRPr/>
            </a:pPr>
            <a:r>
              <a:rPr lang="en-US" sz="2400" dirty="0">
                <a:cs typeface="+mn-cs"/>
              </a:rPr>
              <a:t>Social Anxiety Disorder</a:t>
            </a:r>
          </a:p>
          <a:p>
            <a:pPr lvl="1" eaLnBrk="1" hangingPunct="1">
              <a:defRPr/>
            </a:pPr>
            <a:r>
              <a:rPr lang="en-US" sz="2400" dirty="0">
                <a:cs typeface="+mn-cs"/>
              </a:rPr>
              <a:t>Specific Phobias</a:t>
            </a:r>
          </a:p>
          <a:p>
            <a:pPr lvl="1" eaLnBrk="1" hangingPunct="1">
              <a:defRPr/>
            </a:pPr>
            <a:r>
              <a:rPr lang="en-US" sz="2400" dirty="0">
                <a:cs typeface="+mn-cs"/>
              </a:rPr>
              <a:t>Anxiety Due to Another Medical Condition</a:t>
            </a:r>
          </a:p>
          <a:p>
            <a:pPr marL="0" indent="0" eaLnBrk="1" hangingPunct="1">
              <a:buFontTx/>
              <a:buNone/>
              <a:defRPr/>
            </a:pPr>
            <a:r>
              <a:rPr lang="en-US" sz="2800" dirty="0">
                <a:cs typeface="+mn-cs"/>
              </a:rPr>
              <a:t>2. Obsessive-Compulsive Disorders</a:t>
            </a:r>
          </a:p>
          <a:p>
            <a:pPr marL="0" indent="0" eaLnBrk="1" hangingPunct="1">
              <a:buFontTx/>
              <a:buNone/>
              <a:defRPr/>
            </a:pPr>
            <a:r>
              <a:rPr lang="en-US" sz="2800" dirty="0">
                <a:cs typeface="+mn-cs"/>
              </a:rPr>
              <a:t>3. Trauma- &amp; Stressor-Related Disorders</a:t>
            </a:r>
          </a:p>
        </p:txBody>
      </p:sp>
      <p:graphicFrame>
        <p:nvGraphicFramePr>
          <p:cNvPr id="90117" name="Object 10"/>
          <p:cNvGraphicFramePr>
            <a:graphicFrameLocks noGrp="1"/>
          </p:cNvGraphicFramePr>
          <p:nvPr>
            <p:ph sz="half" idx="2"/>
          </p:nvPr>
        </p:nvGraphicFramePr>
        <p:xfrm>
          <a:off x="6400800" y="2133600"/>
          <a:ext cx="2244725" cy="2439988"/>
        </p:xfrm>
        <a:graphic>
          <a:graphicData uri="http://schemas.openxmlformats.org/presentationml/2006/ole">
            <mc:AlternateContent xmlns:mc="http://schemas.openxmlformats.org/markup-compatibility/2006">
              <mc:Choice xmlns:v="urn:schemas-microsoft-com:vml" Requires="v">
                <p:oleObj spid="_x0000_s133124" name="ClipArt" r:id="rId4" imgW="2667000" imgH="3657600" progId="MS_ClipArt_Gallery.2">
                  <p:embed/>
                </p:oleObj>
              </mc:Choice>
              <mc:Fallback>
                <p:oleObj name="ClipArt" r:id="rId4" imgW="2667000" imgH="3657600" progId="MS_ClipArt_Gallery.2">
                  <p:embed/>
                  <p:pic>
                    <p:nvPicPr>
                      <p:cNvPr id="90117" name="Objec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133600"/>
                        <a:ext cx="2244725" cy="2439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6552946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0DFFFD"/>
        </a:solid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gradFill rotWithShape="0">
            <a:gsLst>
              <a:gs pos="0">
                <a:srgbClr val="1FEBE6"/>
              </a:gs>
              <a:gs pos="50000">
                <a:srgbClr val="22FFFA"/>
              </a:gs>
              <a:gs pos="100000">
                <a:srgbClr val="1FEBE6"/>
              </a:gs>
            </a:gsLst>
            <a:lin ang="5400000"/>
          </a:gradFill>
          <a:extLst>
            <a:ext uri="{91240B29-F687-4f45-9708-019B960494DF}">
              <a14:hiddenLine xmlns="" xmlns:a14="http://schemas.microsoft.com/office/drawing/2010/main" w="9525">
                <a:solidFill>
                  <a:srgbClr val="000000"/>
                </a:solidFill>
                <a:round/>
                <a:headEnd/>
                <a:tailEnd/>
              </a14:hiddenLine>
            </a:ext>
          </a:extLst>
        </p:spPr>
        <p:txBody>
          <a:bodyPr lIns="88887" tIns="50793" rIns="88887" bIns="50793"/>
          <a:lstStyle/>
          <a:p>
            <a:pPr defTabSz="913028" eaLnBrk="1" hangingPunct="1">
              <a:defRPr/>
            </a:pPr>
            <a:r>
              <a:rPr lang="en-US" dirty="0">
                <a:latin typeface="Arial" charset="0"/>
                <a:cs typeface="Arial" charset="0"/>
                <a:sym typeface="Arial" charset="0"/>
              </a:rPr>
              <a:t>BODY REACTIONS</a:t>
            </a:r>
            <a:endParaRPr lang="en-US" dirty="0">
              <a:latin typeface="Calibri" charset="0"/>
            </a:endParaRPr>
          </a:p>
        </p:txBody>
      </p:sp>
      <p:sp>
        <p:nvSpPr>
          <p:cNvPr id="11266" name="Rectangle 2"/>
          <p:cNvSpPr>
            <a:spLocks noGrp="1" noChangeArrowheads="1"/>
          </p:cNvSpPr>
          <p:nvPr>
            <p:ph idx="1"/>
          </p:nvPr>
        </p:nvSpPr>
        <p:spPr>
          <a:xfrm>
            <a:off x="685800" y="1979613"/>
            <a:ext cx="8172450" cy="4116387"/>
          </a:xfrm>
        </p:spPr>
        <p:txBody>
          <a:bodyPr lIns="88887" tIns="50793" rIns="88887" bIns="50793" rtlCol="0">
            <a:normAutofit fontScale="92500" lnSpcReduction="10000"/>
          </a:bodyPr>
          <a:lstStyle/>
          <a:p>
            <a:pPr marL="299103" indent="-299103" defTabSz="914051" eaLnBrk="1" fontAlgn="auto" hangingPunct="1">
              <a:lnSpc>
                <a:spcPct val="90000"/>
              </a:lnSpc>
              <a:spcBef>
                <a:spcPts val="492"/>
              </a:spcBef>
              <a:spcAft>
                <a:spcPts val="0"/>
              </a:spcAft>
              <a:buClr>
                <a:srgbClr val="000000"/>
              </a:buClr>
              <a:buFont typeface="ArialMT" charset="0"/>
              <a:buChar char="•"/>
              <a:defRPr/>
            </a:pPr>
            <a:r>
              <a:rPr lang="en-US" dirty="0">
                <a:latin typeface="Arial" charset="0"/>
                <a:cs typeface="Arial" charset="0"/>
                <a:sym typeface="Arial" charset="0"/>
              </a:rPr>
              <a:t>Increased heart rate</a:t>
            </a:r>
          </a:p>
          <a:p>
            <a:pPr marL="299103" indent="-299103" defTabSz="914051" eaLnBrk="1" fontAlgn="auto" hangingPunct="1">
              <a:lnSpc>
                <a:spcPct val="90000"/>
              </a:lnSpc>
              <a:spcBef>
                <a:spcPts val="492"/>
              </a:spcBef>
              <a:spcAft>
                <a:spcPts val="0"/>
              </a:spcAft>
              <a:buClr>
                <a:srgbClr val="000000"/>
              </a:buClr>
              <a:buFont typeface="ArialMT" charset="0"/>
              <a:buChar char="•"/>
              <a:defRPr/>
            </a:pPr>
            <a:r>
              <a:rPr lang="en-US" dirty="0">
                <a:latin typeface="Arial" charset="0"/>
                <a:cs typeface="Arial" charset="0"/>
                <a:sym typeface="Arial" charset="0"/>
              </a:rPr>
              <a:t>Blushing</a:t>
            </a:r>
          </a:p>
          <a:p>
            <a:pPr marL="299103" indent="-299103" defTabSz="914051" eaLnBrk="1" fontAlgn="auto" hangingPunct="1">
              <a:lnSpc>
                <a:spcPct val="90000"/>
              </a:lnSpc>
              <a:spcBef>
                <a:spcPts val="492"/>
              </a:spcBef>
              <a:spcAft>
                <a:spcPts val="0"/>
              </a:spcAft>
              <a:buClr>
                <a:srgbClr val="000000"/>
              </a:buClr>
              <a:buFont typeface="ArialMT" charset="0"/>
              <a:buChar char="•"/>
              <a:defRPr/>
            </a:pPr>
            <a:r>
              <a:rPr lang="en-US" dirty="0">
                <a:latin typeface="Arial" charset="0"/>
                <a:cs typeface="Arial" charset="0"/>
                <a:sym typeface="Arial" charset="0"/>
              </a:rPr>
              <a:t>Breathing changes (shallow, irregular)</a:t>
            </a:r>
          </a:p>
          <a:p>
            <a:pPr marL="299103" indent="-299103" defTabSz="914051" eaLnBrk="1" fontAlgn="auto" hangingPunct="1">
              <a:lnSpc>
                <a:spcPct val="90000"/>
              </a:lnSpc>
              <a:spcBef>
                <a:spcPts val="492"/>
              </a:spcBef>
              <a:spcAft>
                <a:spcPts val="0"/>
              </a:spcAft>
              <a:buClr>
                <a:srgbClr val="000000"/>
              </a:buClr>
              <a:buFont typeface="ArialMT" charset="0"/>
              <a:buChar char="•"/>
              <a:defRPr/>
            </a:pPr>
            <a:r>
              <a:rPr lang="en-US" dirty="0">
                <a:latin typeface="Arial" charset="0"/>
                <a:cs typeface="Arial" charset="0"/>
                <a:sym typeface="Arial" charset="0"/>
              </a:rPr>
              <a:t>Dizziness or feeling faint</a:t>
            </a:r>
          </a:p>
          <a:p>
            <a:pPr marL="299103" indent="-299103" defTabSz="914051" eaLnBrk="1" fontAlgn="auto" hangingPunct="1">
              <a:lnSpc>
                <a:spcPct val="90000"/>
              </a:lnSpc>
              <a:spcBef>
                <a:spcPts val="492"/>
              </a:spcBef>
              <a:spcAft>
                <a:spcPts val="0"/>
              </a:spcAft>
              <a:buClr>
                <a:srgbClr val="000000"/>
              </a:buClr>
              <a:buFont typeface="ArialMT" charset="0"/>
              <a:buChar char="•"/>
              <a:defRPr/>
            </a:pPr>
            <a:r>
              <a:rPr lang="en-US" dirty="0">
                <a:latin typeface="Arial" charset="0"/>
                <a:cs typeface="Arial" charset="0"/>
                <a:sym typeface="Arial" charset="0"/>
              </a:rPr>
              <a:t>Constipation or diarrhea</a:t>
            </a:r>
          </a:p>
          <a:p>
            <a:pPr marL="299103" indent="-299103" defTabSz="914051" eaLnBrk="1" fontAlgn="auto" hangingPunct="1">
              <a:lnSpc>
                <a:spcPct val="90000"/>
              </a:lnSpc>
              <a:spcBef>
                <a:spcPts val="492"/>
              </a:spcBef>
              <a:spcAft>
                <a:spcPts val="0"/>
              </a:spcAft>
              <a:buClr>
                <a:srgbClr val="000000"/>
              </a:buClr>
              <a:buFont typeface="ArialMT" charset="0"/>
              <a:buChar char="•"/>
              <a:defRPr/>
            </a:pPr>
            <a:r>
              <a:rPr lang="en-US" dirty="0">
                <a:latin typeface="Arial" charset="0"/>
                <a:cs typeface="Arial" charset="0"/>
                <a:sym typeface="Arial" charset="0"/>
              </a:rPr>
              <a:t>Sweating</a:t>
            </a:r>
          </a:p>
          <a:p>
            <a:pPr marL="299103" indent="-299103" defTabSz="914051" eaLnBrk="1" fontAlgn="auto" hangingPunct="1">
              <a:lnSpc>
                <a:spcPct val="90000"/>
              </a:lnSpc>
              <a:spcBef>
                <a:spcPts val="492"/>
              </a:spcBef>
              <a:spcAft>
                <a:spcPts val="0"/>
              </a:spcAft>
              <a:buClr>
                <a:srgbClr val="000000"/>
              </a:buClr>
              <a:buFont typeface="ArialMT" charset="0"/>
              <a:buChar char="•"/>
              <a:defRPr/>
            </a:pPr>
            <a:r>
              <a:rPr lang="en-US" dirty="0">
                <a:latin typeface="Arial" charset="0"/>
                <a:cs typeface="Arial" charset="0"/>
                <a:sym typeface="Arial" charset="0"/>
              </a:rPr>
              <a:t>Trembling or shaking</a:t>
            </a:r>
          </a:p>
          <a:p>
            <a:pPr marL="299103" indent="-299103" defTabSz="914051" eaLnBrk="1" fontAlgn="auto" hangingPunct="1">
              <a:lnSpc>
                <a:spcPct val="90000"/>
              </a:lnSpc>
              <a:spcBef>
                <a:spcPts val="492"/>
              </a:spcBef>
              <a:spcAft>
                <a:spcPts val="0"/>
              </a:spcAft>
              <a:buClr>
                <a:srgbClr val="000000"/>
              </a:buClr>
              <a:buFont typeface="ArialMT" charset="0"/>
              <a:buChar char="•"/>
              <a:defRPr/>
            </a:pPr>
            <a:r>
              <a:rPr lang="en-US" dirty="0">
                <a:latin typeface="Arial" charset="0"/>
                <a:cs typeface="Arial" charset="0"/>
                <a:sym typeface="Arial" charset="0"/>
              </a:rPr>
              <a:t>Blurred or tunnel vision</a:t>
            </a:r>
          </a:p>
          <a:p>
            <a:pPr marL="299103" indent="-299103" defTabSz="914051" eaLnBrk="1" fontAlgn="auto" hangingPunct="1">
              <a:lnSpc>
                <a:spcPct val="90000"/>
              </a:lnSpc>
              <a:spcBef>
                <a:spcPts val="492"/>
              </a:spcBef>
              <a:spcAft>
                <a:spcPts val="0"/>
              </a:spcAft>
              <a:buClr>
                <a:srgbClr val="000000"/>
              </a:buClr>
              <a:buFont typeface="ArialMT" charset="0"/>
              <a:buChar char="•"/>
              <a:defRPr/>
            </a:pPr>
            <a:r>
              <a:rPr lang="en-US" dirty="0">
                <a:latin typeface="Arial" charset="0"/>
                <a:cs typeface="Arial" charset="0"/>
                <a:sym typeface="Arial" charset="0"/>
              </a:rPr>
              <a:t>Fear performance will be effected by above</a:t>
            </a:r>
            <a:endParaRPr lang="en-US" dirty="0">
              <a:cs typeface="+mn-cs"/>
            </a:endParaRPr>
          </a:p>
        </p:txBody>
      </p:sp>
    </p:spTree>
    <p:extLst>
      <p:ext uri="{BB962C8B-B14F-4D97-AF65-F5344CB8AC3E}">
        <p14:creationId xmlns:p14="http://schemas.microsoft.com/office/powerpoint/2010/main" val="384334439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rgbClr val="0DFFFD"/>
        </a:solid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gradFill rotWithShape="0">
            <a:gsLst>
              <a:gs pos="0">
                <a:srgbClr val="1FEBE6"/>
              </a:gs>
              <a:gs pos="50000">
                <a:srgbClr val="22FFFA"/>
              </a:gs>
              <a:gs pos="100000">
                <a:srgbClr val="1FEBE6"/>
              </a:gs>
            </a:gsLst>
            <a:lin ang="5400000"/>
          </a:gradFill>
          <a:extLst>
            <a:ext uri="{91240B29-F687-4f45-9708-019B960494DF}">
              <a14:hiddenLine xmlns="" xmlns:a14="http://schemas.microsoft.com/office/drawing/2010/main" w="9525">
                <a:solidFill>
                  <a:srgbClr val="000000"/>
                </a:solidFill>
                <a:round/>
                <a:headEnd/>
                <a:tailEnd/>
              </a14:hiddenLine>
            </a:ext>
          </a:extLst>
        </p:spPr>
        <p:txBody>
          <a:bodyPr lIns="88887" tIns="50793" rIns="88887" bIns="50793"/>
          <a:lstStyle/>
          <a:p>
            <a:pPr defTabSz="913028" eaLnBrk="1" hangingPunct="1">
              <a:defRPr/>
            </a:pPr>
            <a:r>
              <a:rPr lang="en-US" dirty="0">
                <a:latin typeface="Tahoma"/>
                <a:cs typeface="Tahoma"/>
                <a:sym typeface="Arial" charset="0"/>
              </a:rPr>
              <a:t>IMPACT OF SOCIAL ANXIETY</a:t>
            </a:r>
            <a:endParaRPr lang="en-US" dirty="0">
              <a:latin typeface="Tahoma"/>
              <a:cs typeface="Tahoma"/>
            </a:endParaRPr>
          </a:p>
        </p:txBody>
      </p:sp>
      <p:sp>
        <p:nvSpPr>
          <p:cNvPr id="24579" name="Rectangle 2"/>
          <p:cNvSpPr>
            <a:spLocks noGrp="1" noChangeArrowheads="1"/>
          </p:cNvSpPr>
          <p:nvPr>
            <p:ph idx="1"/>
          </p:nvPr>
        </p:nvSpPr>
        <p:spPr>
          <a:xfrm>
            <a:off x="685800" y="1979613"/>
            <a:ext cx="7772400" cy="4116387"/>
          </a:xfrm>
        </p:spPr>
        <p:txBody>
          <a:bodyPr lIns="88887" tIns="50793" rIns="88887" bIns="50793"/>
          <a:lstStyle/>
          <a:p>
            <a:pPr marL="0" indent="0" defTabSz="913028" eaLnBrk="1" hangingPunct="1">
              <a:lnSpc>
                <a:spcPct val="90000"/>
              </a:lnSpc>
              <a:spcBef>
                <a:spcPts val="352"/>
              </a:spcBef>
              <a:buFontTx/>
              <a:buNone/>
              <a:defRPr/>
            </a:pPr>
            <a:endParaRPr lang="en-US" sz="3400" dirty="0">
              <a:latin typeface="Tahoma"/>
              <a:cs typeface="Tahoma"/>
              <a:sym typeface="Helvetica" charset="0"/>
            </a:endParaRPr>
          </a:p>
          <a:p>
            <a:pPr marL="238861" indent="-238861" defTabSz="913028" eaLnBrk="1" hangingPunct="1">
              <a:lnSpc>
                <a:spcPct val="90000"/>
              </a:lnSpc>
              <a:spcBef>
                <a:spcPts val="352"/>
              </a:spcBef>
              <a:defRPr/>
            </a:pPr>
            <a:r>
              <a:rPr lang="en-US" sz="3400" dirty="0">
                <a:latin typeface="Tahoma"/>
                <a:cs typeface="Tahoma"/>
                <a:sym typeface="Helvetica" charset="0"/>
              </a:rPr>
              <a:t>Lower academic achievement</a:t>
            </a:r>
          </a:p>
          <a:p>
            <a:pPr marL="238861" indent="-238861" defTabSz="913028" eaLnBrk="1" hangingPunct="1">
              <a:lnSpc>
                <a:spcPct val="90000"/>
              </a:lnSpc>
              <a:spcBef>
                <a:spcPts val="352"/>
              </a:spcBef>
              <a:defRPr/>
            </a:pPr>
            <a:r>
              <a:rPr lang="en-US" sz="3400" dirty="0">
                <a:latin typeface="Tahoma"/>
                <a:cs typeface="Tahoma"/>
                <a:sym typeface="Helvetica" charset="0"/>
              </a:rPr>
              <a:t>Loneliness and isolation</a:t>
            </a:r>
          </a:p>
          <a:p>
            <a:pPr marL="238861" indent="-238861" defTabSz="913028" eaLnBrk="1" hangingPunct="1">
              <a:lnSpc>
                <a:spcPct val="90000"/>
              </a:lnSpc>
              <a:spcBef>
                <a:spcPts val="352"/>
              </a:spcBef>
              <a:defRPr/>
            </a:pPr>
            <a:r>
              <a:rPr lang="en-US" sz="3400" dirty="0">
                <a:latin typeface="Tahoma"/>
                <a:cs typeface="Tahoma"/>
                <a:sym typeface="Helvetica" charset="0"/>
              </a:rPr>
              <a:t>Depression</a:t>
            </a:r>
          </a:p>
          <a:p>
            <a:pPr marL="238861" indent="-238861" defTabSz="913028" eaLnBrk="1" hangingPunct="1">
              <a:lnSpc>
                <a:spcPct val="90000"/>
              </a:lnSpc>
              <a:spcBef>
                <a:spcPts val="352"/>
              </a:spcBef>
              <a:defRPr/>
            </a:pPr>
            <a:r>
              <a:rPr lang="en-US" sz="3400" dirty="0">
                <a:latin typeface="Tahoma"/>
                <a:cs typeface="Tahoma"/>
                <a:sym typeface="Helvetica" charset="0"/>
              </a:rPr>
              <a:t>Suicide</a:t>
            </a:r>
          </a:p>
          <a:p>
            <a:pPr marL="238861" indent="-238861" defTabSz="913028" eaLnBrk="1" hangingPunct="1">
              <a:lnSpc>
                <a:spcPct val="90000"/>
              </a:lnSpc>
              <a:spcBef>
                <a:spcPts val="352"/>
              </a:spcBef>
              <a:defRPr/>
            </a:pPr>
            <a:r>
              <a:rPr lang="en-US" sz="3400" dirty="0">
                <a:latin typeface="Tahoma"/>
                <a:cs typeface="Tahoma"/>
                <a:sym typeface="Helvetica" charset="0"/>
              </a:rPr>
              <a:t>Substance abuse</a:t>
            </a:r>
            <a:endParaRPr lang="en-US" sz="4600" dirty="0">
              <a:latin typeface="Tahoma"/>
              <a:cs typeface="Tahoma"/>
            </a:endParaRPr>
          </a:p>
        </p:txBody>
      </p:sp>
    </p:spTree>
    <p:extLst>
      <p:ext uri="{BB962C8B-B14F-4D97-AF65-F5344CB8AC3E}">
        <p14:creationId xmlns:p14="http://schemas.microsoft.com/office/powerpoint/2010/main" val="220433348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70A1A66-F3F7-C249-9BF0-11316CD13FB2}" type="slidenum">
              <a:rPr lang="en-US"/>
              <a:pPr>
                <a:defRPr/>
              </a:pPr>
              <a:t>22</a:t>
            </a:fld>
            <a:endParaRPr lang="en-US"/>
          </a:p>
        </p:txBody>
      </p:sp>
      <p:sp>
        <p:nvSpPr>
          <p:cNvPr id="301058" name="Rectangle 2"/>
          <p:cNvSpPr>
            <a:spLocks noGrp="1" noChangeArrowheads="1"/>
          </p:cNvSpPr>
          <p:nvPr>
            <p:ph type="title"/>
          </p:nvPr>
        </p:nvSpPr>
        <p:spPr>
          <a:gradFill rotWithShape="0">
            <a:gsLst>
              <a:gs pos="0">
                <a:srgbClr val="00FFFF">
                  <a:gamma/>
                  <a:shade val="85098"/>
                  <a:invGamma/>
                </a:srgbClr>
              </a:gs>
              <a:gs pos="50000">
                <a:srgbClr val="00FFFF"/>
              </a:gs>
              <a:gs pos="100000">
                <a:srgbClr val="00FFFF">
                  <a:gamma/>
                  <a:shade val="85098"/>
                  <a:invGamma/>
                </a:srgbClr>
              </a:gs>
            </a:gsLst>
            <a:lin ang="5400000" scaled="1"/>
          </a:gradFill>
        </p:spPr>
        <p:txBody>
          <a:bodyPr/>
          <a:lstStyle/>
          <a:p>
            <a:pPr eaLnBrk="1" hangingPunct="1">
              <a:defRPr/>
            </a:pPr>
            <a:r>
              <a:rPr lang="en-US">
                <a:cs typeface="+mj-cs"/>
              </a:rPr>
              <a:t>SOCIAL ANXIETY STRATEGIES</a:t>
            </a:r>
          </a:p>
        </p:txBody>
      </p:sp>
      <p:sp>
        <p:nvSpPr>
          <p:cNvPr id="301059" name="Rectangle 3"/>
          <p:cNvSpPr>
            <a:spLocks noGrp="1" noChangeArrowheads="1"/>
          </p:cNvSpPr>
          <p:nvPr>
            <p:ph type="body" idx="1"/>
          </p:nvPr>
        </p:nvSpPr>
        <p:spPr/>
        <p:txBody>
          <a:bodyPr/>
          <a:lstStyle/>
          <a:p>
            <a:pPr eaLnBrk="1" hangingPunct="1">
              <a:defRPr/>
            </a:pPr>
            <a:r>
              <a:rPr lang="en-US" dirty="0">
                <a:cs typeface="+mn-cs"/>
              </a:rPr>
              <a:t>New skills &amp; talents to raise self-esteem</a:t>
            </a:r>
          </a:p>
          <a:p>
            <a:pPr eaLnBrk="1" hangingPunct="1">
              <a:defRPr/>
            </a:pPr>
            <a:r>
              <a:rPr lang="en-US" dirty="0">
                <a:cs typeface="+mn-cs"/>
              </a:rPr>
              <a:t>Encourage and praise social interaction</a:t>
            </a:r>
          </a:p>
          <a:p>
            <a:pPr eaLnBrk="1" hangingPunct="1">
              <a:defRPr/>
            </a:pPr>
            <a:r>
              <a:rPr lang="en-US" dirty="0">
                <a:cs typeface="+mn-cs"/>
              </a:rPr>
              <a:t>Job or volunteer work for shy teens</a:t>
            </a:r>
          </a:p>
          <a:p>
            <a:pPr eaLnBrk="1" hangingPunct="1">
              <a:defRPr/>
            </a:pPr>
            <a:r>
              <a:rPr lang="en-US" dirty="0">
                <a:cs typeface="+mn-cs"/>
              </a:rPr>
              <a:t>Time with outgoing peers</a:t>
            </a:r>
          </a:p>
          <a:p>
            <a:pPr eaLnBrk="1" hangingPunct="1">
              <a:defRPr/>
            </a:pPr>
            <a:r>
              <a:rPr lang="en-US" dirty="0">
                <a:cs typeface="+mn-cs"/>
              </a:rPr>
              <a:t>Mentoring programs</a:t>
            </a:r>
          </a:p>
          <a:p>
            <a:pPr eaLnBrk="1" hangingPunct="1">
              <a:defRPr/>
            </a:pPr>
            <a:r>
              <a:rPr lang="en-US" dirty="0">
                <a:cs typeface="+mn-cs"/>
              </a:rPr>
              <a:t>Teach communication &amp; social skills</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DFFFD"/>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81100" y="533400"/>
            <a:ext cx="6781800" cy="1143000"/>
          </a:xfrm>
          <a:solidFill>
            <a:srgbClr val="4FC0CC">
              <a:alpha val="32000"/>
            </a:srgbClr>
          </a:solidFill>
        </p:spPr>
        <p:txBody>
          <a:bodyPr/>
          <a:lstStyle/>
          <a:p>
            <a:pPr>
              <a:defRPr/>
            </a:pPr>
            <a:r>
              <a:rPr lang="en-US" dirty="0"/>
              <a:t>GROUP RX ACTIVITIES</a:t>
            </a:r>
          </a:p>
        </p:txBody>
      </p:sp>
      <p:sp>
        <p:nvSpPr>
          <p:cNvPr id="6" name="Content Placeholder 5"/>
          <p:cNvSpPr>
            <a:spLocks noGrp="1"/>
          </p:cNvSpPr>
          <p:nvPr>
            <p:ph idx="1"/>
          </p:nvPr>
        </p:nvSpPr>
        <p:spPr/>
        <p:txBody>
          <a:bodyPr/>
          <a:lstStyle/>
          <a:p>
            <a:pPr>
              <a:defRPr/>
            </a:pPr>
            <a:r>
              <a:rPr lang="en-US" dirty="0"/>
              <a:t>Mutual interviews</a:t>
            </a:r>
          </a:p>
          <a:p>
            <a:pPr>
              <a:defRPr/>
            </a:pPr>
            <a:r>
              <a:rPr lang="en-US" dirty="0"/>
              <a:t>Relaxation practice</a:t>
            </a:r>
          </a:p>
          <a:p>
            <a:pPr>
              <a:defRPr/>
            </a:pPr>
            <a:r>
              <a:rPr lang="en-US" dirty="0"/>
              <a:t>Eye contact practice</a:t>
            </a:r>
          </a:p>
          <a:p>
            <a:pPr>
              <a:defRPr/>
            </a:pPr>
            <a:r>
              <a:rPr lang="en-US" dirty="0"/>
              <a:t>Role play</a:t>
            </a:r>
          </a:p>
          <a:p>
            <a:pPr>
              <a:defRPr/>
            </a:pPr>
            <a:r>
              <a:rPr lang="en-US" dirty="0"/>
              <a:t>Show-and-tell (e.g. favorite song)</a:t>
            </a:r>
          </a:p>
          <a:p>
            <a:pPr>
              <a:defRPr/>
            </a:pPr>
            <a:r>
              <a:rPr lang="en-US" dirty="0"/>
              <a:t>Self-esteem building (compliments)</a:t>
            </a:r>
          </a:p>
          <a:p>
            <a:pPr>
              <a:defRPr/>
            </a:pPr>
            <a:r>
              <a:rPr lang="en-US" dirty="0"/>
              <a:t>Exposure assignments </a:t>
            </a:r>
          </a:p>
        </p:txBody>
      </p:sp>
      <p:sp>
        <p:nvSpPr>
          <p:cNvPr id="4" name="Slide Number Placeholder 3"/>
          <p:cNvSpPr>
            <a:spLocks noGrp="1"/>
          </p:cNvSpPr>
          <p:nvPr>
            <p:ph type="sldNum" sz="quarter" idx="12"/>
          </p:nvPr>
        </p:nvSpPr>
        <p:spPr/>
        <p:txBody>
          <a:bodyPr/>
          <a:lstStyle/>
          <a:p>
            <a:pPr>
              <a:defRPr/>
            </a:pPr>
            <a:fld id="{21B483AF-AD5C-464A-BB05-8E82B324768E}" type="slidenum">
              <a:rPr lang="en-US" smtClean="0"/>
              <a:pPr>
                <a:defRPr/>
              </a:pPr>
              <a:t>23</a:t>
            </a:fld>
            <a:endParaRPr lang="en-US" dirty="0"/>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34FB021-610F-7344-AFFB-CE813C3AB83B}" type="slidenum">
              <a:rPr lang="en-US" smtClean="0"/>
              <a:pPr>
                <a:defRPr/>
              </a:pPr>
              <a:t>24</a:t>
            </a:fld>
            <a:endParaRPr lang="en-US"/>
          </a:p>
        </p:txBody>
      </p:sp>
      <p:pic>
        <p:nvPicPr>
          <p:cNvPr id="182275" name="Picture 5" descr="Hilliard 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7196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CF6ADEC4-6433-C74E-9AA7-B627B35616AA}" type="slidenum">
              <a:rPr lang="en-US"/>
              <a:pPr>
                <a:defRPr/>
              </a:pPr>
              <a:t>25</a:t>
            </a:fld>
            <a:endParaRPr lang="en-US" dirty="0"/>
          </a:p>
        </p:txBody>
      </p:sp>
      <p:sp>
        <p:nvSpPr>
          <p:cNvPr id="253956" name="Rectangle 4"/>
          <p:cNvSpPr>
            <a:spLocks noGrp="1" noChangeArrowheads="1"/>
          </p:cNvSpPr>
          <p:nvPr>
            <p:ph type="title"/>
          </p:nvPr>
        </p:nvSpPr>
        <p:spPr>
          <a:xfrm>
            <a:off x="685800" y="457200"/>
            <a:ext cx="7772400" cy="1524000"/>
          </a:xfrm>
          <a:solidFill>
            <a:srgbClr val="4FC0CC">
              <a:alpha val="32000"/>
            </a:srgbClr>
          </a:solidFill>
        </p:spPr>
        <p:txBody>
          <a:bodyPr/>
          <a:lstStyle/>
          <a:p>
            <a:pPr eaLnBrk="1" hangingPunct="1">
              <a:defRPr/>
            </a:pPr>
            <a:r>
              <a:rPr lang="en-US" dirty="0">
                <a:cs typeface="+mj-cs"/>
              </a:rPr>
              <a:t>POST-TRAUMATIC STRESS DISORDER</a:t>
            </a:r>
          </a:p>
        </p:txBody>
      </p:sp>
      <p:sp>
        <p:nvSpPr>
          <p:cNvPr id="253958" name="Rectangle 6"/>
          <p:cNvSpPr>
            <a:spLocks noGrp="1" noChangeArrowheads="1"/>
          </p:cNvSpPr>
          <p:nvPr>
            <p:ph type="body" sz="half" idx="2"/>
          </p:nvPr>
        </p:nvSpPr>
        <p:spPr>
          <a:xfrm>
            <a:off x="4451350" y="1981200"/>
            <a:ext cx="4235450" cy="4114800"/>
          </a:xfrm>
        </p:spPr>
        <p:txBody>
          <a:bodyPr/>
          <a:lstStyle/>
          <a:p>
            <a:pPr eaLnBrk="1" hangingPunct="1">
              <a:defRPr/>
            </a:pPr>
            <a:endParaRPr lang="en-US" sz="2800" dirty="0">
              <a:cs typeface="+mn-cs"/>
            </a:endParaRPr>
          </a:p>
          <a:p>
            <a:pPr eaLnBrk="1" hangingPunct="1">
              <a:defRPr/>
            </a:pPr>
            <a:r>
              <a:rPr lang="en-US" sz="3000" dirty="0">
                <a:cs typeface="+mn-cs"/>
              </a:rPr>
              <a:t>Trauma definition</a:t>
            </a:r>
          </a:p>
          <a:p>
            <a:pPr eaLnBrk="1" hangingPunct="1">
              <a:defRPr/>
            </a:pPr>
            <a:r>
              <a:rPr lang="en-US" sz="3000" dirty="0">
                <a:cs typeface="+mn-cs"/>
              </a:rPr>
              <a:t>Types of trauma</a:t>
            </a:r>
          </a:p>
          <a:p>
            <a:pPr eaLnBrk="1" hangingPunct="1">
              <a:defRPr/>
            </a:pPr>
            <a:r>
              <a:rPr lang="en-US" sz="3000" dirty="0">
                <a:cs typeface="+mn-cs"/>
              </a:rPr>
              <a:t>Symptoms </a:t>
            </a:r>
          </a:p>
          <a:p>
            <a:pPr eaLnBrk="1" hangingPunct="1">
              <a:defRPr/>
            </a:pPr>
            <a:r>
              <a:rPr lang="en-US" sz="3000" dirty="0">
                <a:cs typeface="+mn-cs"/>
              </a:rPr>
              <a:t>Treatment goals</a:t>
            </a:r>
          </a:p>
          <a:p>
            <a:pPr eaLnBrk="1" hangingPunct="1">
              <a:defRPr/>
            </a:pPr>
            <a:r>
              <a:rPr lang="en-US" sz="3000" dirty="0">
                <a:cs typeface="+mn-cs"/>
              </a:rPr>
              <a:t>Treatment strategies</a:t>
            </a:r>
            <a:endParaRPr lang="en-US" sz="3400" dirty="0">
              <a:cs typeface="+mn-cs"/>
            </a:endParaRPr>
          </a:p>
          <a:p>
            <a:pPr eaLnBrk="1" hangingPunct="1">
              <a:defRPr/>
            </a:pPr>
            <a:endParaRPr lang="en-US" sz="2800" dirty="0">
              <a:cs typeface="+mn-cs"/>
            </a:endParaRPr>
          </a:p>
        </p:txBody>
      </p:sp>
      <p:pic>
        <p:nvPicPr>
          <p:cNvPr id="253962" name="Picture 10" descr="j021194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2438400"/>
            <a:ext cx="3962400" cy="2097088"/>
          </a:xfrm>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600200" y="685800"/>
            <a:ext cx="6096000" cy="1066800"/>
          </a:xfrm>
        </p:spPr>
        <p:txBody>
          <a:bodyPr/>
          <a:lstStyle/>
          <a:p>
            <a:pPr>
              <a:defRPr/>
            </a:pPr>
            <a:r>
              <a:rPr lang="en-US" dirty="0"/>
              <a:t>TRAUMA DIAGNOSIS</a:t>
            </a:r>
          </a:p>
        </p:txBody>
      </p:sp>
      <p:sp>
        <p:nvSpPr>
          <p:cNvPr id="7" name="Content Placeholder 6"/>
          <p:cNvSpPr>
            <a:spLocks noGrp="1"/>
          </p:cNvSpPr>
          <p:nvPr>
            <p:ph idx="1"/>
          </p:nvPr>
        </p:nvSpPr>
        <p:spPr/>
        <p:txBody>
          <a:bodyPr/>
          <a:lstStyle/>
          <a:p>
            <a:pPr>
              <a:defRPr/>
            </a:pPr>
            <a:r>
              <a:rPr lang="en-US" dirty="0"/>
              <a:t>“Exposure to a stressful event involving </a:t>
            </a:r>
            <a:r>
              <a:rPr lang="en-US" u="sng" dirty="0"/>
              <a:t>actual</a:t>
            </a:r>
            <a:r>
              <a:rPr lang="en-US" dirty="0"/>
              <a:t> or </a:t>
            </a:r>
            <a:r>
              <a:rPr lang="en-US" u="sng" dirty="0"/>
              <a:t>threatened</a:t>
            </a:r>
            <a:r>
              <a:rPr lang="en-US" dirty="0"/>
              <a:t> death, serious injury or sexual violence”</a:t>
            </a:r>
          </a:p>
          <a:p>
            <a:pPr>
              <a:defRPr/>
            </a:pPr>
            <a:r>
              <a:rPr lang="en-US" dirty="0"/>
              <a:t>20 symptoms in 4 groups:</a:t>
            </a:r>
          </a:p>
          <a:p>
            <a:pPr lvl="1">
              <a:defRPr/>
            </a:pPr>
            <a:r>
              <a:rPr lang="en-US" sz="2400" dirty="0"/>
              <a:t>Re-experiencing/intrusion</a:t>
            </a:r>
          </a:p>
          <a:p>
            <a:pPr lvl="1">
              <a:defRPr/>
            </a:pPr>
            <a:r>
              <a:rPr lang="en-US" sz="2400" dirty="0"/>
              <a:t>Avoidance</a:t>
            </a:r>
          </a:p>
          <a:p>
            <a:pPr lvl="1">
              <a:defRPr/>
            </a:pPr>
            <a:r>
              <a:rPr lang="en-US" sz="2400" dirty="0"/>
              <a:t>Negative cognitions or mood</a:t>
            </a:r>
          </a:p>
          <a:p>
            <a:pPr lvl="1">
              <a:defRPr/>
            </a:pPr>
            <a:r>
              <a:rPr lang="en-US" sz="2400" dirty="0"/>
              <a:t>Arousal</a:t>
            </a:r>
          </a:p>
          <a:p>
            <a:pPr>
              <a:defRPr/>
            </a:pPr>
            <a:r>
              <a:rPr lang="en-US" dirty="0"/>
              <a:t>Recent trend: “Developmental Trauma”</a:t>
            </a:r>
          </a:p>
        </p:txBody>
      </p:sp>
      <p:sp>
        <p:nvSpPr>
          <p:cNvPr id="5" name="Slide Number Placeholder 4"/>
          <p:cNvSpPr>
            <a:spLocks noGrp="1"/>
          </p:cNvSpPr>
          <p:nvPr>
            <p:ph type="sldNum" sz="quarter" idx="12"/>
          </p:nvPr>
        </p:nvSpPr>
        <p:spPr/>
        <p:txBody>
          <a:bodyPr/>
          <a:lstStyle/>
          <a:p>
            <a:pPr>
              <a:defRPr/>
            </a:pPr>
            <a:fld id="{F9DA540B-3F22-BF4B-A0BE-015C036CC905}" type="slidenum">
              <a:rPr lang="en-US" smtClean="0"/>
              <a:pPr>
                <a:defRPr/>
              </a:pPr>
              <a:t>26</a:t>
            </a:fld>
            <a:endParaRPr lang="en-US"/>
          </a:p>
        </p:txBody>
      </p:sp>
      <p:sp>
        <p:nvSpPr>
          <p:cNvPr id="8" name="Rectangle 4">
            <a:extLst>
              <a:ext uri="{FF2B5EF4-FFF2-40B4-BE49-F238E27FC236}">
                <a16:creationId xmlns:a16="http://schemas.microsoft.com/office/drawing/2014/main" id="{9FDB0AED-EE5E-D046-ADBE-6746E1C605F6}"/>
              </a:ext>
            </a:extLst>
          </p:cNvPr>
          <p:cNvSpPr txBox="1">
            <a:spLocks noChangeArrowheads="1"/>
          </p:cNvSpPr>
          <p:nvPr/>
        </p:nvSpPr>
        <p:spPr bwMode="auto">
          <a:xfrm>
            <a:off x="1600200" y="609600"/>
            <a:ext cx="6248400" cy="1143000"/>
          </a:xfrm>
          <a:prstGeom prst="rect">
            <a:avLst/>
          </a:prstGeom>
          <a:solidFill>
            <a:srgbClr val="4FC0CC">
              <a:alpha val="31000"/>
            </a:srgb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ahoma" charset="0"/>
                <a:ea typeface="ＭＳ Ｐゴシック" charset="0"/>
              </a:defRPr>
            </a:lvl6pPr>
            <a:lvl7pPr marL="914400" algn="ctr" rtl="0" fontAlgn="base">
              <a:spcBef>
                <a:spcPct val="0"/>
              </a:spcBef>
              <a:spcAft>
                <a:spcPct val="0"/>
              </a:spcAft>
              <a:defRPr sz="4400">
                <a:solidFill>
                  <a:schemeClr val="tx2"/>
                </a:solidFill>
                <a:latin typeface="Tahoma" charset="0"/>
                <a:ea typeface="ＭＳ Ｐゴシック" charset="0"/>
              </a:defRPr>
            </a:lvl7pPr>
            <a:lvl8pPr marL="1371600" algn="ctr" rtl="0" fontAlgn="base">
              <a:spcBef>
                <a:spcPct val="0"/>
              </a:spcBef>
              <a:spcAft>
                <a:spcPct val="0"/>
              </a:spcAft>
              <a:defRPr sz="4400">
                <a:solidFill>
                  <a:schemeClr val="tx2"/>
                </a:solidFill>
                <a:latin typeface="Tahoma" charset="0"/>
                <a:ea typeface="ＭＳ Ｐゴシック" charset="0"/>
              </a:defRPr>
            </a:lvl8pPr>
            <a:lvl9pPr marL="1828800" algn="ctr" rtl="0" fontAlgn="base">
              <a:spcBef>
                <a:spcPct val="0"/>
              </a:spcBef>
              <a:spcAft>
                <a:spcPct val="0"/>
              </a:spcAft>
              <a:defRPr sz="4400">
                <a:solidFill>
                  <a:schemeClr val="tx2"/>
                </a:solidFill>
                <a:latin typeface="Tahoma" charset="0"/>
                <a:ea typeface="ＭＳ Ｐゴシック" charset="0"/>
              </a:defRPr>
            </a:lvl9pPr>
          </a:lstStyle>
          <a:p>
            <a:pPr eaLnBrk="1" hangingPunct="1">
              <a:defRPr/>
            </a:pPr>
            <a:endParaRPr lang="en-US" kern="0" dirty="0">
              <a:cs typeface="+mj-cs"/>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DFFF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defRPr/>
            </a:pPr>
            <a:r>
              <a:rPr lang="en-US" dirty="0"/>
              <a:t>PTSD SYMPTOMS</a:t>
            </a:r>
          </a:p>
        </p:txBody>
      </p:sp>
      <p:sp>
        <p:nvSpPr>
          <p:cNvPr id="3" name="Content Placeholder 2"/>
          <p:cNvSpPr>
            <a:spLocks noGrp="1"/>
          </p:cNvSpPr>
          <p:nvPr>
            <p:ph idx="1"/>
          </p:nvPr>
        </p:nvSpPr>
        <p:spPr>
          <a:xfrm>
            <a:off x="685800" y="1981200"/>
            <a:ext cx="7924800" cy="4114800"/>
          </a:xfrm>
        </p:spPr>
        <p:txBody>
          <a:bodyPr/>
          <a:lstStyle/>
          <a:p>
            <a:pPr marL="514350" indent="-514350">
              <a:buFont typeface="+mj-lt"/>
              <a:buAutoNum type="arabicPeriod"/>
              <a:defRPr/>
            </a:pPr>
            <a:r>
              <a:rPr lang="en-US" sz="2800" u="sng" dirty="0"/>
              <a:t>Re-experiencing/Intrusion</a:t>
            </a:r>
            <a:r>
              <a:rPr lang="en-US" sz="2800" dirty="0"/>
              <a:t>: reactivity to reminders, trauma play or reenactment</a:t>
            </a:r>
            <a:endParaRPr lang="en-US" sz="2800" u="sng" dirty="0"/>
          </a:p>
          <a:p>
            <a:pPr marL="514350" indent="-514350">
              <a:buFont typeface="+mj-lt"/>
              <a:buAutoNum type="arabicPeriod"/>
              <a:defRPr/>
            </a:pPr>
            <a:r>
              <a:rPr lang="en-US" sz="2800" u="sng" dirty="0"/>
              <a:t>Avoidance</a:t>
            </a:r>
            <a:r>
              <a:rPr lang="en-US" sz="2800" dirty="0"/>
              <a:t>: thoughts, feelings, external cues</a:t>
            </a:r>
          </a:p>
          <a:p>
            <a:pPr marL="514350" indent="-514350">
              <a:buFont typeface="+mj-lt"/>
              <a:buAutoNum type="arabicPeriod"/>
              <a:defRPr/>
            </a:pPr>
            <a:r>
              <a:rPr lang="en-US" sz="2800" u="sng" dirty="0"/>
              <a:t>Negative cognitions/mood</a:t>
            </a:r>
            <a:r>
              <a:rPr lang="en-US" sz="2800" dirty="0"/>
              <a:t>: depression, self-blame, survival guilt, defensive amnesia</a:t>
            </a:r>
          </a:p>
          <a:p>
            <a:pPr marL="514350" indent="-514350">
              <a:buFont typeface="+mj-lt"/>
              <a:buAutoNum type="arabicPeriod"/>
              <a:defRPr/>
            </a:pPr>
            <a:r>
              <a:rPr lang="en-US" sz="2800" u="sng" dirty="0"/>
              <a:t>Arousal</a:t>
            </a:r>
            <a:r>
              <a:rPr lang="en-US" sz="2800" dirty="0"/>
              <a:t>: hypervigilance, difficulty relaxing, sleep disturbance, irritability, aggression</a:t>
            </a:r>
          </a:p>
          <a:p>
            <a:pPr marL="514350" indent="-514350">
              <a:buFont typeface="+mj-lt"/>
              <a:buAutoNum type="arabicPeriod"/>
              <a:defRPr/>
            </a:pPr>
            <a:endParaRPr lang="en-US" sz="2800" dirty="0"/>
          </a:p>
        </p:txBody>
      </p:sp>
      <p:sp>
        <p:nvSpPr>
          <p:cNvPr id="4" name="Slide Number Placeholder 3"/>
          <p:cNvSpPr>
            <a:spLocks noGrp="1"/>
          </p:cNvSpPr>
          <p:nvPr>
            <p:ph type="sldNum" sz="quarter" idx="12"/>
          </p:nvPr>
        </p:nvSpPr>
        <p:spPr/>
        <p:txBody>
          <a:bodyPr/>
          <a:lstStyle/>
          <a:p>
            <a:pPr>
              <a:defRPr/>
            </a:pPr>
            <a:fld id="{44F84C4D-190C-9F40-81AE-15B5F2C9235F}" type="slidenum">
              <a:rPr lang="en-US" smtClean="0"/>
              <a:pPr>
                <a:defRPr/>
              </a:pPr>
              <a:t>27</a:t>
            </a:fld>
            <a:endParaRPr lang="en-US" dirty="0"/>
          </a:p>
        </p:txBody>
      </p:sp>
      <p:sp>
        <p:nvSpPr>
          <p:cNvPr id="5" name="Rectangle 4">
            <a:extLst>
              <a:ext uri="{FF2B5EF4-FFF2-40B4-BE49-F238E27FC236}">
                <a16:creationId xmlns:a16="http://schemas.microsoft.com/office/drawing/2014/main" id="{64F897E5-0930-8242-AB1D-E744113F33DE}"/>
              </a:ext>
            </a:extLst>
          </p:cNvPr>
          <p:cNvSpPr txBox="1">
            <a:spLocks noChangeArrowheads="1"/>
          </p:cNvSpPr>
          <p:nvPr/>
        </p:nvSpPr>
        <p:spPr bwMode="auto">
          <a:xfrm>
            <a:off x="1828800" y="609600"/>
            <a:ext cx="5562600" cy="1143000"/>
          </a:xfrm>
          <a:prstGeom prst="rect">
            <a:avLst/>
          </a:prstGeom>
          <a:solidFill>
            <a:srgbClr val="4FC0CC">
              <a:alpha val="33000"/>
            </a:srgb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ahoma" charset="0"/>
                <a:ea typeface="ＭＳ Ｐゴシック" charset="0"/>
              </a:defRPr>
            </a:lvl6pPr>
            <a:lvl7pPr marL="914400" algn="ctr" rtl="0" fontAlgn="base">
              <a:spcBef>
                <a:spcPct val="0"/>
              </a:spcBef>
              <a:spcAft>
                <a:spcPct val="0"/>
              </a:spcAft>
              <a:defRPr sz="4400">
                <a:solidFill>
                  <a:schemeClr val="tx2"/>
                </a:solidFill>
                <a:latin typeface="Tahoma" charset="0"/>
                <a:ea typeface="ＭＳ Ｐゴシック" charset="0"/>
              </a:defRPr>
            </a:lvl7pPr>
            <a:lvl8pPr marL="1371600" algn="ctr" rtl="0" fontAlgn="base">
              <a:spcBef>
                <a:spcPct val="0"/>
              </a:spcBef>
              <a:spcAft>
                <a:spcPct val="0"/>
              </a:spcAft>
              <a:defRPr sz="4400">
                <a:solidFill>
                  <a:schemeClr val="tx2"/>
                </a:solidFill>
                <a:latin typeface="Tahoma" charset="0"/>
                <a:ea typeface="ＭＳ Ｐゴシック" charset="0"/>
              </a:defRPr>
            </a:lvl8pPr>
            <a:lvl9pPr marL="1828800" algn="ctr" rtl="0" fontAlgn="base">
              <a:spcBef>
                <a:spcPct val="0"/>
              </a:spcBef>
              <a:spcAft>
                <a:spcPct val="0"/>
              </a:spcAft>
              <a:defRPr sz="4400">
                <a:solidFill>
                  <a:schemeClr val="tx2"/>
                </a:solidFill>
                <a:latin typeface="Tahoma" charset="0"/>
                <a:ea typeface="ＭＳ Ｐゴシック" charset="0"/>
              </a:defRPr>
            </a:lvl9pPr>
          </a:lstStyle>
          <a:p>
            <a:pPr eaLnBrk="1" hangingPunct="1">
              <a:defRPr/>
            </a:pPr>
            <a:endParaRPr lang="en-US" kern="0" dirty="0">
              <a:cs typeface="+mj-cs"/>
            </a:endParaRPr>
          </a:p>
        </p:txBody>
      </p:sp>
    </p:spTree>
    <p:extLst>
      <p:ext uri="{BB962C8B-B14F-4D97-AF65-F5344CB8AC3E}">
        <p14:creationId xmlns:p14="http://schemas.microsoft.com/office/powerpoint/2010/main" val="98757324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2FC6B5E-79F8-3245-ADF8-632733B8B9BA}" type="slidenum">
              <a:rPr lang="en-US"/>
              <a:pPr>
                <a:defRPr/>
              </a:pPr>
              <a:t>28</a:t>
            </a:fld>
            <a:endParaRPr lang="en-US"/>
          </a:p>
        </p:txBody>
      </p:sp>
      <p:sp>
        <p:nvSpPr>
          <p:cNvPr id="385026" name="Rectangle 2"/>
          <p:cNvSpPr>
            <a:spLocks noGrp="1" noChangeArrowheads="1"/>
          </p:cNvSpPr>
          <p:nvPr>
            <p:ph type="title"/>
          </p:nvPr>
        </p:nvSpPr>
        <p:spPr>
          <a:gradFill rotWithShape="0">
            <a:gsLst>
              <a:gs pos="0">
                <a:srgbClr val="00FFFF">
                  <a:gamma/>
                  <a:shade val="92941"/>
                  <a:invGamma/>
                </a:srgbClr>
              </a:gs>
              <a:gs pos="50000">
                <a:srgbClr val="00FFFF"/>
              </a:gs>
              <a:gs pos="100000">
                <a:srgbClr val="00FFFF">
                  <a:gamma/>
                  <a:shade val="92941"/>
                  <a:invGamma/>
                </a:srgbClr>
              </a:gs>
            </a:gsLst>
            <a:lin ang="5400000" scaled="1"/>
          </a:gradFill>
        </p:spPr>
        <p:txBody>
          <a:bodyPr/>
          <a:lstStyle/>
          <a:p>
            <a:pPr eaLnBrk="1" hangingPunct="1">
              <a:defRPr/>
            </a:pPr>
            <a:r>
              <a:rPr lang="en-US">
                <a:cs typeface="+mj-cs"/>
              </a:rPr>
              <a:t>ACUTE STRESS DISORDER</a:t>
            </a:r>
          </a:p>
        </p:txBody>
      </p:sp>
      <p:sp>
        <p:nvSpPr>
          <p:cNvPr id="385027" name="Rectangle 3"/>
          <p:cNvSpPr>
            <a:spLocks noGrp="1" noChangeArrowheads="1"/>
          </p:cNvSpPr>
          <p:nvPr>
            <p:ph type="body" idx="1"/>
          </p:nvPr>
        </p:nvSpPr>
        <p:spPr>
          <a:xfrm>
            <a:off x="685800" y="1981200"/>
            <a:ext cx="8077200" cy="4114800"/>
          </a:xfrm>
        </p:spPr>
        <p:txBody>
          <a:bodyPr/>
          <a:lstStyle/>
          <a:p>
            <a:pPr eaLnBrk="1" hangingPunct="1">
              <a:buFontTx/>
              <a:buNone/>
              <a:defRPr/>
            </a:pPr>
            <a:r>
              <a:rPr lang="en-US" dirty="0">
                <a:cs typeface="+mn-cs"/>
              </a:rPr>
              <a:t>(PTSD symptoms within 30 days of trauma)</a:t>
            </a:r>
          </a:p>
          <a:p>
            <a:pPr eaLnBrk="1" hangingPunct="1">
              <a:buFontTx/>
              <a:buNone/>
              <a:defRPr/>
            </a:pPr>
            <a:r>
              <a:rPr lang="en-US" dirty="0">
                <a:cs typeface="+mn-cs"/>
              </a:rPr>
              <a:t>Crisis intervention:</a:t>
            </a:r>
          </a:p>
          <a:p>
            <a:pPr eaLnBrk="1" hangingPunct="1">
              <a:defRPr/>
            </a:pPr>
            <a:r>
              <a:rPr lang="en-US" dirty="0">
                <a:cs typeface="+mn-cs"/>
              </a:rPr>
              <a:t>Get facts</a:t>
            </a:r>
          </a:p>
          <a:p>
            <a:pPr eaLnBrk="1" hangingPunct="1">
              <a:defRPr/>
            </a:pPr>
            <a:r>
              <a:rPr lang="en-US" dirty="0">
                <a:cs typeface="+mn-cs"/>
              </a:rPr>
              <a:t>Establish safety</a:t>
            </a:r>
          </a:p>
          <a:p>
            <a:pPr eaLnBrk="1" hangingPunct="1">
              <a:defRPr/>
            </a:pPr>
            <a:r>
              <a:rPr lang="en-US" dirty="0">
                <a:cs typeface="+mn-cs"/>
              </a:rPr>
              <a:t>Normalize feelings</a:t>
            </a:r>
          </a:p>
          <a:p>
            <a:pPr eaLnBrk="1" hangingPunct="1">
              <a:defRPr/>
            </a:pPr>
            <a:r>
              <a:rPr lang="en-US" dirty="0">
                <a:cs typeface="+mn-cs"/>
              </a:rPr>
              <a:t>Group appropriate </a:t>
            </a: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CEFE559-9B94-3E46-B370-A277E37280CC}" type="slidenum">
              <a:rPr lang="en-US"/>
              <a:pPr>
                <a:defRPr/>
              </a:pPr>
              <a:t>29</a:t>
            </a:fld>
            <a:endParaRPr lang="en-US"/>
          </a:p>
        </p:txBody>
      </p:sp>
      <p:sp>
        <p:nvSpPr>
          <p:cNvPr id="315394" name="Rectangle 2"/>
          <p:cNvSpPr>
            <a:spLocks noGrp="1" noChangeArrowheads="1"/>
          </p:cNvSpPr>
          <p:nvPr>
            <p:ph type="title"/>
          </p:nvPr>
        </p:nvSpPr>
        <p:spPr>
          <a:gradFill rotWithShape="0">
            <a:gsLst>
              <a:gs pos="0">
                <a:srgbClr val="00FFFF">
                  <a:gamma/>
                  <a:shade val="87059"/>
                  <a:invGamma/>
                </a:srgbClr>
              </a:gs>
              <a:gs pos="50000">
                <a:srgbClr val="00FFFF"/>
              </a:gs>
              <a:gs pos="100000">
                <a:srgbClr val="00FFFF">
                  <a:gamma/>
                  <a:shade val="87059"/>
                  <a:invGamma/>
                </a:srgbClr>
              </a:gs>
            </a:gsLst>
            <a:lin ang="5400000" scaled="1"/>
          </a:gradFill>
        </p:spPr>
        <p:txBody>
          <a:bodyPr/>
          <a:lstStyle/>
          <a:p>
            <a:pPr eaLnBrk="1" hangingPunct="1">
              <a:defRPr/>
            </a:pPr>
            <a:r>
              <a:rPr lang="en-US">
                <a:cs typeface="+mj-cs"/>
              </a:rPr>
              <a:t>PTSD THERAPY GOALS</a:t>
            </a:r>
          </a:p>
        </p:txBody>
      </p:sp>
      <p:sp>
        <p:nvSpPr>
          <p:cNvPr id="315395" name="Rectangle 3"/>
          <p:cNvSpPr>
            <a:spLocks noGrp="1" noChangeArrowheads="1"/>
          </p:cNvSpPr>
          <p:nvPr>
            <p:ph type="body" idx="1"/>
          </p:nvPr>
        </p:nvSpPr>
        <p:spPr/>
        <p:txBody>
          <a:bodyPr/>
          <a:lstStyle/>
          <a:p>
            <a:pPr marL="609600" indent="-609600" eaLnBrk="1" hangingPunct="1">
              <a:buFontTx/>
              <a:buAutoNum type="arabicPeriod"/>
              <a:defRPr/>
            </a:pPr>
            <a:r>
              <a:rPr lang="en-US" dirty="0">
                <a:latin typeface="Tahoma" charset="0"/>
                <a:ea typeface="ＭＳ Ｐゴシック" charset="0"/>
              </a:rPr>
              <a:t>Reduce re-experiencing</a:t>
            </a:r>
          </a:p>
          <a:p>
            <a:pPr lvl="1" indent="-342900" eaLnBrk="1" hangingPunct="1">
              <a:defRPr/>
            </a:pPr>
            <a:r>
              <a:rPr lang="en-US" sz="2400" dirty="0">
                <a:latin typeface="Tahoma" charset="0"/>
                <a:ea typeface="ＭＳ Ｐゴシック" charset="0"/>
              </a:rPr>
              <a:t>exposure to separate anxiety-memory </a:t>
            </a:r>
          </a:p>
          <a:p>
            <a:pPr marL="609600" indent="-609600" eaLnBrk="1" hangingPunct="1">
              <a:buFontTx/>
              <a:buAutoNum type="arabicPeriod"/>
              <a:defRPr/>
            </a:pPr>
            <a:r>
              <a:rPr lang="en-US" dirty="0">
                <a:latin typeface="Tahoma" charset="0"/>
                <a:ea typeface="ＭＳ Ｐゴシック" charset="0"/>
              </a:rPr>
              <a:t>Reduce arousal symptoms</a:t>
            </a:r>
          </a:p>
          <a:p>
            <a:pPr lvl="1" eaLnBrk="1" hangingPunct="1">
              <a:defRPr/>
            </a:pPr>
            <a:r>
              <a:rPr lang="en-US" sz="2400" dirty="0">
                <a:latin typeface="Tahoma" charset="0"/>
                <a:ea typeface="ＭＳ Ｐゴシック" charset="0"/>
              </a:rPr>
              <a:t>relaxation training</a:t>
            </a:r>
          </a:p>
          <a:p>
            <a:pPr marL="609600" indent="-609600" eaLnBrk="1" hangingPunct="1">
              <a:buFontTx/>
              <a:buAutoNum type="arabicPeriod"/>
              <a:defRPr/>
            </a:pPr>
            <a:r>
              <a:rPr lang="en-US" dirty="0">
                <a:latin typeface="Tahoma" charset="0"/>
                <a:ea typeface="ＭＳ Ｐゴシック" charset="0"/>
              </a:rPr>
              <a:t>Reduce avoidance</a:t>
            </a:r>
          </a:p>
          <a:p>
            <a:pPr lvl="1" eaLnBrk="1" hangingPunct="1">
              <a:defRPr/>
            </a:pPr>
            <a:r>
              <a:rPr lang="en-US" sz="2400" dirty="0">
                <a:latin typeface="Tahoma" charset="0"/>
                <a:ea typeface="ＭＳ Ｐゴシック" charset="0"/>
              </a:rPr>
              <a:t>exposure</a:t>
            </a:r>
          </a:p>
          <a:p>
            <a:pPr marL="609600" indent="-609600" eaLnBrk="1" hangingPunct="1">
              <a:buFontTx/>
              <a:buAutoNum type="arabicPeriod"/>
              <a:defRPr/>
            </a:pPr>
            <a:r>
              <a:rPr lang="en-US" dirty="0">
                <a:latin typeface="Tahoma" charset="0"/>
                <a:ea typeface="ＭＳ Ｐゴシック" charset="0"/>
              </a:rPr>
              <a:t>Correct negative cognitions </a:t>
            </a:r>
          </a:p>
          <a:p>
            <a:pPr lvl="1" eaLnBrk="1" hangingPunct="1">
              <a:defRPr/>
            </a:pPr>
            <a:r>
              <a:rPr lang="en-US" sz="2400" dirty="0">
                <a:latin typeface="Tahoma" charset="0"/>
                <a:ea typeface="ＭＳ Ｐゴシック" charset="0"/>
              </a:rPr>
              <a:t>self-blame</a:t>
            </a:r>
          </a:p>
          <a:p>
            <a:pPr lvl="1" eaLnBrk="1" hangingPunct="1">
              <a:defRPr/>
            </a:pPr>
            <a:r>
              <a:rPr lang="en-US" sz="2400" dirty="0">
                <a:latin typeface="Tahoma" charset="0"/>
                <a:ea typeface="ＭＳ Ｐゴシック" charset="0"/>
              </a:rPr>
              <a:t>survivor guilt</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FF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EFA1-D8B6-C347-9714-3A8CA41A93C6}"/>
              </a:ext>
            </a:extLst>
          </p:cNvPr>
          <p:cNvSpPr>
            <a:spLocks noGrp="1"/>
          </p:cNvSpPr>
          <p:nvPr>
            <p:ph type="title"/>
          </p:nvPr>
        </p:nvSpPr>
        <p:spPr>
          <a:solidFill>
            <a:srgbClr val="4FC0CC">
              <a:alpha val="34000"/>
            </a:srgbClr>
          </a:solidFill>
        </p:spPr>
        <p:txBody>
          <a:bodyPr/>
          <a:lstStyle/>
          <a:p>
            <a:r>
              <a:rPr lang="en-US" dirty="0"/>
              <a:t>CHOOSE 3 FOR TODAY</a:t>
            </a:r>
          </a:p>
        </p:txBody>
      </p:sp>
      <p:sp>
        <p:nvSpPr>
          <p:cNvPr id="3" name="Text Placeholder 2">
            <a:extLst>
              <a:ext uri="{FF2B5EF4-FFF2-40B4-BE49-F238E27FC236}">
                <a16:creationId xmlns:a16="http://schemas.microsoft.com/office/drawing/2014/main" id="{4A0D8CFA-905A-F242-8DD6-30CD195A7BF1}"/>
              </a:ext>
            </a:extLst>
          </p:cNvPr>
          <p:cNvSpPr>
            <a:spLocks noGrp="1"/>
          </p:cNvSpPr>
          <p:nvPr>
            <p:ph type="body" sz="half" idx="1"/>
          </p:nvPr>
        </p:nvSpPr>
        <p:spPr>
          <a:xfrm>
            <a:off x="685800" y="1981200"/>
            <a:ext cx="7391400" cy="4114800"/>
          </a:xfrm>
        </p:spPr>
        <p:txBody>
          <a:bodyPr/>
          <a:lstStyle/>
          <a:p>
            <a:r>
              <a:rPr lang="en-US" dirty="0"/>
              <a:t>Separation Anxiety</a:t>
            </a:r>
          </a:p>
          <a:p>
            <a:r>
              <a:rPr lang="en-US" dirty="0"/>
              <a:t>Panic Anxiety</a:t>
            </a:r>
          </a:p>
          <a:p>
            <a:r>
              <a:rPr lang="en-US" dirty="0"/>
              <a:t>Worry</a:t>
            </a:r>
          </a:p>
          <a:p>
            <a:r>
              <a:rPr lang="en-US" dirty="0"/>
              <a:t>Social Anxiety</a:t>
            </a:r>
          </a:p>
          <a:p>
            <a:r>
              <a:rPr lang="en-US" dirty="0"/>
              <a:t>Trauma</a:t>
            </a:r>
          </a:p>
        </p:txBody>
      </p:sp>
      <p:sp>
        <p:nvSpPr>
          <p:cNvPr id="5" name="Slide Number Placeholder 4">
            <a:extLst>
              <a:ext uri="{FF2B5EF4-FFF2-40B4-BE49-F238E27FC236}">
                <a16:creationId xmlns:a16="http://schemas.microsoft.com/office/drawing/2014/main" id="{FE64561C-8424-D64B-B3E4-F850DA9025C6}"/>
              </a:ext>
            </a:extLst>
          </p:cNvPr>
          <p:cNvSpPr>
            <a:spLocks noGrp="1"/>
          </p:cNvSpPr>
          <p:nvPr>
            <p:ph type="sldNum" sz="quarter" idx="12"/>
          </p:nvPr>
        </p:nvSpPr>
        <p:spPr/>
        <p:txBody>
          <a:bodyPr/>
          <a:lstStyle/>
          <a:p>
            <a:pPr>
              <a:defRPr/>
            </a:pPr>
            <a:fld id="{372D123D-9C81-5E4B-87C7-DBD41914590C}" type="slidenum">
              <a:rPr lang="en-US" smtClean="0"/>
              <a:pPr>
                <a:defRPr/>
              </a:pPr>
              <a:t>3</a:t>
            </a:fld>
            <a:endParaRPr lang="en-US"/>
          </a:p>
        </p:txBody>
      </p:sp>
    </p:spTree>
    <p:extLst>
      <p:ext uri="{BB962C8B-B14F-4D97-AF65-F5344CB8AC3E}">
        <p14:creationId xmlns:p14="http://schemas.microsoft.com/office/powerpoint/2010/main" val="26981112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722382B-E6A6-754E-A58D-E8DAD18827CF}" type="slidenum">
              <a:rPr lang="en-US"/>
              <a:pPr>
                <a:defRPr/>
              </a:pPr>
              <a:t>30</a:t>
            </a:fld>
            <a:endParaRPr lang="en-US" dirty="0"/>
          </a:p>
        </p:txBody>
      </p:sp>
      <p:sp>
        <p:nvSpPr>
          <p:cNvPr id="252930" name="Rectangle 2"/>
          <p:cNvSpPr>
            <a:spLocks noGrp="1" noChangeArrowheads="1"/>
          </p:cNvSpPr>
          <p:nvPr>
            <p:ph type="title"/>
          </p:nvPr>
        </p:nvSpPr>
        <p:spPr>
          <a:gradFill rotWithShape="1">
            <a:gsLst>
              <a:gs pos="0">
                <a:srgbClr val="00FFFF">
                  <a:gamma/>
                  <a:shade val="87843"/>
                  <a:invGamma/>
                </a:srgbClr>
              </a:gs>
              <a:gs pos="50000">
                <a:srgbClr val="00FFFF"/>
              </a:gs>
              <a:gs pos="100000">
                <a:srgbClr val="00FFFF">
                  <a:gamma/>
                  <a:shade val="87843"/>
                  <a:invGamma/>
                </a:srgbClr>
              </a:gs>
            </a:gsLst>
            <a:lin ang="5400000" scaled="1"/>
          </a:gradFill>
        </p:spPr>
        <p:txBody>
          <a:bodyPr/>
          <a:lstStyle/>
          <a:p>
            <a:pPr eaLnBrk="1" hangingPunct="1">
              <a:defRPr/>
            </a:pPr>
            <a:r>
              <a:rPr lang="en-US">
                <a:cs typeface="+mj-cs"/>
              </a:rPr>
              <a:t>PTSD THERAPY STRATEGIES</a:t>
            </a:r>
          </a:p>
        </p:txBody>
      </p:sp>
      <p:sp>
        <p:nvSpPr>
          <p:cNvPr id="252931" name="Rectangle 3"/>
          <p:cNvSpPr>
            <a:spLocks noGrp="1" noChangeArrowheads="1"/>
          </p:cNvSpPr>
          <p:nvPr>
            <p:ph type="body" idx="1"/>
          </p:nvPr>
        </p:nvSpPr>
        <p:spPr/>
        <p:txBody>
          <a:bodyPr/>
          <a:lstStyle/>
          <a:p>
            <a:pPr eaLnBrk="1" hangingPunct="1">
              <a:defRPr/>
            </a:pPr>
            <a:r>
              <a:rPr lang="en-US" dirty="0">
                <a:cs typeface="+mn-cs"/>
              </a:rPr>
              <a:t>Safe exposure</a:t>
            </a:r>
          </a:p>
          <a:p>
            <a:pPr lvl="1" eaLnBrk="1" hangingPunct="1">
              <a:buFontTx/>
              <a:buNone/>
              <a:defRPr/>
            </a:pPr>
            <a:r>
              <a:rPr lang="en-US" dirty="0"/>
              <a:t>-Talk (</a:t>
            </a:r>
            <a:r>
              <a:rPr lang="ja-JP" altLang="en-US" dirty="0">
                <a:latin typeface="Arial"/>
              </a:rPr>
              <a:t>“</a:t>
            </a:r>
            <a:r>
              <a:rPr lang="en-US" dirty="0"/>
              <a:t>process</a:t>
            </a:r>
            <a:r>
              <a:rPr lang="ja-JP" altLang="en-US" dirty="0">
                <a:latin typeface="Arial"/>
              </a:rPr>
              <a:t>”</a:t>
            </a:r>
            <a:r>
              <a:rPr lang="en-US" dirty="0"/>
              <a:t> gradually from outside in)</a:t>
            </a:r>
          </a:p>
          <a:p>
            <a:pPr lvl="1" eaLnBrk="1" hangingPunct="1">
              <a:buFontTx/>
              <a:buNone/>
              <a:defRPr/>
            </a:pPr>
            <a:r>
              <a:rPr lang="en-US" dirty="0"/>
              <a:t>-Play/art/storytelling</a:t>
            </a:r>
          </a:p>
          <a:p>
            <a:pPr lvl="1" eaLnBrk="1" hangingPunct="1">
              <a:buFontTx/>
              <a:buNone/>
              <a:defRPr/>
            </a:pPr>
            <a:r>
              <a:rPr lang="en-US" dirty="0"/>
              <a:t>-EMDR</a:t>
            </a:r>
          </a:p>
          <a:p>
            <a:pPr lvl="1" eaLnBrk="1" hangingPunct="1">
              <a:buFontTx/>
              <a:buNone/>
              <a:defRPr/>
            </a:pPr>
            <a:r>
              <a:rPr lang="en-US" dirty="0"/>
              <a:t>-Resourcing</a:t>
            </a:r>
          </a:p>
          <a:p>
            <a:pPr eaLnBrk="1" hangingPunct="1">
              <a:defRPr/>
            </a:pPr>
            <a:r>
              <a:rPr lang="en-US" dirty="0">
                <a:cs typeface="+mn-cs"/>
              </a:rPr>
              <a:t>Relaxation training &amp; somatic healing</a:t>
            </a:r>
          </a:p>
          <a:p>
            <a:pPr eaLnBrk="1" hangingPunct="1">
              <a:defRPr/>
            </a:pPr>
            <a:r>
              <a:rPr lang="en-US" dirty="0">
                <a:cs typeface="+mn-cs"/>
              </a:rPr>
              <a:t>Sanctuary approach </a:t>
            </a:r>
            <a:r>
              <a:rPr lang="en-US" sz="2400" dirty="0">
                <a:cs typeface="+mn-cs"/>
              </a:rPr>
              <a:t>for developmental trauma</a:t>
            </a:r>
          </a:p>
          <a:p>
            <a:pPr eaLnBrk="1" hangingPunct="1">
              <a:defRPr/>
            </a:pPr>
            <a:r>
              <a:rPr lang="en-US" dirty="0">
                <a:cs typeface="+mn-cs"/>
              </a:rPr>
              <a:t>Tips for parents</a:t>
            </a:r>
          </a:p>
        </p:txBody>
      </p:sp>
      <p:sp>
        <p:nvSpPr>
          <p:cNvPr id="252932" name="Rectangle 4"/>
          <p:cNvSpPr>
            <a:spLocks noChangeArrowheads="1"/>
          </p:cNvSpPr>
          <p:nvPr/>
        </p:nvSpPr>
        <p:spPr bwMode="auto">
          <a:xfrm>
            <a:off x="7696200" y="423703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ffectLst>
                <a:outerShdw blurRad="38100" dist="38100" dir="2700000" algn="tl">
                  <a:srgbClr val="FFFFFF"/>
                </a:outerShdw>
              </a:effectLst>
              <a:cs typeface="+mn-cs"/>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DFFFD"/>
        </a:solidFill>
        <a:effectLst/>
      </p:bgPr>
    </p:bg>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5EE3989D-23F3-8948-9E87-96F40F40DDD8}" type="slidenum">
              <a:rPr lang="en-US"/>
              <a:pPr>
                <a:defRPr/>
              </a:pPr>
              <a:t>4</a:t>
            </a:fld>
            <a:endParaRPr lang="en-US"/>
          </a:p>
        </p:txBody>
      </p:sp>
      <p:sp>
        <p:nvSpPr>
          <p:cNvPr id="87042" name="Rectangle 2"/>
          <p:cNvSpPr>
            <a:spLocks noGrp="1" noChangeArrowheads="1"/>
          </p:cNvSpPr>
          <p:nvPr>
            <p:ph type="title"/>
          </p:nvPr>
        </p:nvSpPr>
        <p:spPr>
          <a:xfrm>
            <a:off x="304800" y="609600"/>
            <a:ext cx="8534400" cy="1143000"/>
          </a:xfrm>
          <a:gradFill rotWithShape="1">
            <a:gsLst>
              <a:gs pos="0">
                <a:srgbClr val="00FFFF">
                  <a:gamma/>
                  <a:shade val="91765"/>
                  <a:invGamma/>
                </a:srgbClr>
              </a:gs>
              <a:gs pos="50000">
                <a:srgbClr val="00FFFF"/>
              </a:gs>
              <a:gs pos="100000">
                <a:srgbClr val="00FFFF">
                  <a:gamma/>
                  <a:shade val="91765"/>
                  <a:invGamma/>
                </a:srgbClr>
              </a:gs>
            </a:gsLst>
            <a:lin ang="5400000" scaled="1"/>
          </a:gradFill>
        </p:spPr>
        <p:txBody>
          <a:bodyPr/>
          <a:lstStyle/>
          <a:p>
            <a:pPr eaLnBrk="1" hangingPunct="1">
              <a:defRPr/>
            </a:pPr>
            <a:r>
              <a:rPr lang="en-US" sz="4000" dirty="0">
                <a:cs typeface="+mj-cs"/>
              </a:rPr>
              <a:t>GENERALIZED ANXIETY DISORDER</a:t>
            </a:r>
            <a:r>
              <a:rPr lang="en-US" sz="4000" b="1" dirty="0">
                <a:cs typeface="+mj-cs"/>
              </a:rPr>
              <a:t> </a:t>
            </a:r>
          </a:p>
        </p:txBody>
      </p:sp>
      <p:pic>
        <p:nvPicPr>
          <p:cNvPr id="87045" name="Picture 5" descr="na01682_"/>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38200" y="2209800"/>
            <a:ext cx="2536825" cy="23622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87043" name="Rectangle 3"/>
          <p:cNvSpPr>
            <a:spLocks noGrp="1" noChangeArrowheads="1"/>
          </p:cNvSpPr>
          <p:nvPr>
            <p:ph type="body" sz="half" idx="2"/>
          </p:nvPr>
        </p:nvSpPr>
        <p:spPr>
          <a:xfrm>
            <a:off x="3810000" y="1981200"/>
            <a:ext cx="4800600" cy="4114800"/>
          </a:xfrm>
        </p:spPr>
        <p:txBody>
          <a:bodyPr/>
          <a:lstStyle/>
          <a:p>
            <a:pPr eaLnBrk="1" hangingPunct="1">
              <a:defRPr/>
            </a:pPr>
            <a:r>
              <a:rPr lang="en-US" sz="2800" dirty="0">
                <a:cs typeface="+mn-cs"/>
              </a:rPr>
              <a:t>Diagnosis</a:t>
            </a:r>
          </a:p>
          <a:p>
            <a:pPr eaLnBrk="1" hangingPunct="1">
              <a:defRPr/>
            </a:pPr>
            <a:r>
              <a:rPr lang="en-US" sz="2800" dirty="0">
                <a:cs typeface="+mn-cs"/>
              </a:rPr>
              <a:t>Normal </a:t>
            </a:r>
            <a:r>
              <a:rPr lang="en-US" sz="2800" dirty="0" err="1">
                <a:cs typeface="+mn-cs"/>
              </a:rPr>
              <a:t>vs</a:t>
            </a:r>
            <a:r>
              <a:rPr lang="en-US" sz="2800" dirty="0">
                <a:cs typeface="+mn-cs"/>
              </a:rPr>
              <a:t> abnormal worry</a:t>
            </a:r>
          </a:p>
          <a:p>
            <a:pPr eaLnBrk="1" hangingPunct="1">
              <a:defRPr/>
            </a:pPr>
            <a:r>
              <a:rPr lang="en-US" sz="2800" dirty="0">
                <a:cs typeface="+mn-cs"/>
              </a:rPr>
              <a:t>Why do we worry?</a:t>
            </a:r>
          </a:p>
          <a:p>
            <a:pPr eaLnBrk="1" hangingPunct="1">
              <a:defRPr/>
            </a:pPr>
            <a:r>
              <a:rPr lang="en-US" sz="2800" dirty="0">
                <a:cs typeface="+mn-cs"/>
              </a:rPr>
              <a:t>What will replace worry?</a:t>
            </a:r>
          </a:p>
          <a:p>
            <a:pPr eaLnBrk="1" hangingPunct="1">
              <a:defRPr/>
            </a:pPr>
            <a:r>
              <a:rPr lang="en-US" sz="2800" dirty="0">
                <a:cs typeface="+mn-cs"/>
              </a:rPr>
              <a:t>Treatment strategies</a:t>
            </a:r>
          </a:p>
        </p:txBody>
      </p:sp>
      <p:sp>
        <p:nvSpPr>
          <p:cNvPr id="87052" name="AutoShape 12">
            <a:hlinkClick r:id="rId4" action="ppaction://hlinksldjump" highlightClick="1"/>
          </p:cNvPr>
          <p:cNvSpPr>
            <a:spLocks noChangeArrowheads="1"/>
          </p:cNvSpPr>
          <p:nvPr/>
        </p:nvSpPr>
        <p:spPr bwMode="auto">
          <a:xfrm>
            <a:off x="8458200" y="2667000"/>
            <a:ext cx="304800" cy="304800"/>
          </a:xfrm>
          <a:prstGeom prst="actionButtonForwardNex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87053" name="Rectangle 13"/>
          <p:cNvSpPr>
            <a:spLocks noChangeArrowheads="1"/>
          </p:cNvSpPr>
          <p:nvPr/>
        </p:nvSpPr>
        <p:spPr bwMode="auto">
          <a:xfrm>
            <a:off x="8051800" y="397033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ffectLst>
                <a:outerShdw blurRad="38100" dist="38100" dir="2700000" algn="tl">
                  <a:srgbClr val="FFFFFF"/>
                </a:outerShdw>
              </a:effectLst>
              <a:cs typeface="+mn-cs"/>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FFFF"/>
            </a:gs>
            <a:gs pos="100000">
              <a:srgbClr val="00DDDD"/>
            </a:gs>
          </a:gsLst>
          <a:path path="shape">
            <a:fillToRect l="50000" t="50000" r="50000" b="50000"/>
          </a:path>
        </a:gradFill>
        <a:effectLst/>
      </p:bgPr>
    </p:bg>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F537FA87-4F4F-1B46-BC38-9F91588EA61B}" type="slidenum">
              <a:rPr lang="en-US"/>
              <a:pPr>
                <a:defRPr/>
              </a:pPr>
              <a:t>5</a:t>
            </a:fld>
            <a:endParaRPr lang="en-US"/>
          </a:p>
        </p:txBody>
      </p:sp>
      <p:sp>
        <p:nvSpPr>
          <p:cNvPr id="120834" name="Rectangle 2"/>
          <p:cNvSpPr>
            <a:spLocks noGrp="1" noChangeArrowheads="1"/>
          </p:cNvSpPr>
          <p:nvPr>
            <p:ph type="title"/>
          </p:nvPr>
        </p:nvSpPr>
        <p:spPr>
          <a:solidFill>
            <a:srgbClr val="4FC0CC">
              <a:alpha val="33000"/>
            </a:srgbClr>
          </a:solidFill>
        </p:spPr>
        <p:txBody>
          <a:bodyPr/>
          <a:lstStyle/>
          <a:p>
            <a:pPr eaLnBrk="1" hangingPunct="1">
              <a:defRPr/>
            </a:pPr>
            <a:r>
              <a:rPr lang="en-US" dirty="0">
                <a:cs typeface="+mj-cs"/>
              </a:rPr>
              <a:t>“NORMAL” WORRIES (7-15)</a:t>
            </a:r>
          </a:p>
        </p:txBody>
      </p:sp>
      <p:sp>
        <p:nvSpPr>
          <p:cNvPr id="120835" name="Rectangle 3"/>
          <p:cNvSpPr>
            <a:spLocks noGrp="1" noChangeArrowheads="1"/>
          </p:cNvSpPr>
          <p:nvPr>
            <p:ph type="body" sz="half" idx="1"/>
          </p:nvPr>
        </p:nvSpPr>
        <p:spPr>
          <a:xfrm>
            <a:off x="685800" y="1981200"/>
            <a:ext cx="4416425" cy="4114800"/>
          </a:xfrm>
        </p:spPr>
        <p:txBody>
          <a:bodyPr/>
          <a:lstStyle/>
          <a:p>
            <a:pPr eaLnBrk="1" hangingPunct="1">
              <a:lnSpc>
                <a:spcPct val="90000"/>
              </a:lnSpc>
              <a:defRPr/>
            </a:pPr>
            <a:r>
              <a:rPr lang="en-US" sz="2800">
                <a:cs typeface="+mn-cs"/>
              </a:rPr>
              <a:t>School performance</a:t>
            </a:r>
          </a:p>
          <a:p>
            <a:pPr eaLnBrk="1" hangingPunct="1">
              <a:lnSpc>
                <a:spcPct val="90000"/>
              </a:lnSpc>
              <a:defRPr/>
            </a:pPr>
            <a:r>
              <a:rPr lang="en-US" sz="2800">
                <a:cs typeface="+mn-cs"/>
              </a:rPr>
              <a:t>Appearance </a:t>
            </a:r>
          </a:p>
          <a:p>
            <a:pPr eaLnBrk="1" hangingPunct="1">
              <a:lnSpc>
                <a:spcPct val="90000"/>
              </a:lnSpc>
              <a:defRPr/>
            </a:pPr>
            <a:r>
              <a:rPr lang="en-US" sz="2800">
                <a:cs typeface="+mn-cs"/>
              </a:rPr>
              <a:t>Social acceptance</a:t>
            </a:r>
          </a:p>
          <a:p>
            <a:pPr eaLnBrk="1" hangingPunct="1">
              <a:lnSpc>
                <a:spcPct val="90000"/>
              </a:lnSpc>
              <a:defRPr/>
            </a:pPr>
            <a:r>
              <a:rPr lang="en-US" sz="2800">
                <a:cs typeface="+mn-cs"/>
              </a:rPr>
              <a:t>Death of a parent</a:t>
            </a:r>
          </a:p>
          <a:p>
            <a:pPr eaLnBrk="1" hangingPunct="1">
              <a:lnSpc>
                <a:spcPct val="90000"/>
              </a:lnSpc>
              <a:defRPr/>
            </a:pPr>
            <a:r>
              <a:rPr lang="en-US" sz="2800">
                <a:cs typeface="+mn-cs"/>
              </a:rPr>
              <a:t>Friends</a:t>
            </a:r>
          </a:p>
          <a:p>
            <a:pPr eaLnBrk="1" hangingPunct="1">
              <a:lnSpc>
                <a:spcPct val="90000"/>
              </a:lnSpc>
              <a:defRPr/>
            </a:pPr>
            <a:r>
              <a:rPr lang="en-US" sz="2800">
                <a:cs typeface="+mn-cs"/>
              </a:rPr>
              <a:t>Global (hunger, poverty, violence, nuclear destruction)</a:t>
            </a:r>
          </a:p>
          <a:p>
            <a:pPr eaLnBrk="1" hangingPunct="1">
              <a:lnSpc>
                <a:spcPct val="90000"/>
              </a:lnSpc>
              <a:buFontTx/>
              <a:buNone/>
              <a:defRPr/>
            </a:pPr>
            <a:endParaRPr lang="en-US" sz="2800">
              <a:cs typeface="+mn-cs"/>
            </a:endParaRPr>
          </a:p>
        </p:txBody>
      </p:sp>
      <p:pic>
        <p:nvPicPr>
          <p:cNvPr id="120836" name="Picture 4" descr="PH02008J"/>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81600" y="2286000"/>
            <a:ext cx="3549650" cy="2411413"/>
          </a:xfr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rgbClr val="0DFFFD"/>
        </a:solidFill>
        <a:effectLst/>
      </p:bgPr>
    </p:bg>
    <p:spTree>
      <p:nvGrpSpPr>
        <p:cNvPr id="1" name=""/>
        <p:cNvGrpSpPr/>
        <p:nvPr/>
      </p:nvGrpSpPr>
      <p:grpSpPr>
        <a:xfrm>
          <a:off x="0" y="0"/>
          <a:ext cx="0" cy="0"/>
          <a:chOff x="0" y="0"/>
          <a:chExt cx="0" cy="0"/>
        </a:xfrm>
      </p:grpSpPr>
      <p:sp>
        <p:nvSpPr>
          <p:cNvPr id="73730" name="Rectangle 1"/>
          <p:cNvSpPr>
            <a:spLocks noGrp="1" noChangeArrowheads="1"/>
          </p:cNvSpPr>
          <p:nvPr>
            <p:ph type="title"/>
          </p:nvPr>
        </p:nvSpPr>
        <p:spPr>
          <a:solidFill>
            <a:srgbClr val="4FC0CC">
              <a:alpha val="27000"/>
            </a:srgbClr>
          </a:solidFill>
          <a:extLst>
            <a:ext uri="{91240B29-F687-4f45-9708-019B960494DF}">
              <a14:hiddenLine xmlns="" xmlns:a14="http://schemas.microsoft.com/office/drawing/2010/main" w="9525">
                <a:solidFill>
                  <a:srgbClr val="000000"/>
                </a:solidFill>
                <a:round/>
                <a:headEnd/>
                <a:tailEnd/>
              </a14:hiddenLine>
            </a:ext>
          </a:extLst>
        </p:spPr>
        <p:txBody>
          <a:bodyPr lIns="88887" tIns="50793" rIns="88887" bIns="50793"/>
          <a:lstStyle/>
          <a:p>
            <a:pPr eaLnBrk="1" hangingPunct="1">
              <a:defRPr/>
            </a:pPr>
            <a:r>
              <a:rPr lang="en-US" dirty="0">
                <a:latin typeface="Tahoma"/>
                <a:cs typeface="Tahoma"/>
              </a:rPr>
              <a:t>DEFINITION OF WORRY</a:t>
            </a:r>
          </a:p>
        </p:txBody>
      </p:sp>
      <p:sp>
        <p:nvSpPr>
          <p:cNvPr id="73731" name="Rectangle 2"/>
          <p:cNvSpPr>
            <a:spLocks noGrp="1" noChangeArrowheads="1"/>
          </p:cNvSpPr>
          <p:nvPr>
            <p:ph idx="1"/>
          </p:nvPr>
        </p:nvSpPr>
        <p:spPr>
          <a:xfrm>
            <a:off x="685800" y="1979613"/>
            <a:ext cx="7772400" cy="4116387"/>
          </a:xfrm>
        </p:spPr>
        <p:txBody>
          <a:bodyPr lIns="88887" tIns="50793" rIns="88887" bIns="50793"/>
          <a:lstStyle/>
          <a:p>
            <a:pPr marL="757675" lvl="1" indent="-514350" defTabSz="913028" eaLnBrk="1" hangingPunct="1">
              <a:lnSpc>
                <a:spcPct val="90000"/>
              </a:lnSpc>
              <a:spcBef>
                <a:spcPts val="352"/>
              </a:spcBef>
              <a:buClr>
                <a:srgbClr val="000000"/>
              </a:buClr>
              <a:buFont typeface="+mj-lt"/>
              <a:buAutoNum type="arabicPeriod"/>
              <a:defRPr/>
            </a:pPr>
            <a:r>
              <a:rPr lang="en-US" sz="3100" u="sng" dirty="0">
                <a:latin typeface="Tahoma"/>
                <a:cs typeface="Tahoma"/>
              </a:rPr>
              <a:t>Apprehensive expectation </a:t>
            </a:r>
            <a:r>
              <a:rPr lang="en-US" sz="3100" dirty="0">
                <a:latin typeface="Tahoma"/>
                <a:cs typeface="Tahoma"/>
              </a:rPr>
              <a:t>about 1 or more things (school, health, work) occurring more days than not for 6 months or more</a:t>
            </a:r>
          </a:p>
          <a:p>
            <a:pPr marL="757675" lvl="1" indent="-514350" defTabSz="913028" eaLnBrk="1" hangingPunct="1">
              <a:lnSpc>
                <a:spcPct val="90000"/>
              </a:lnSpc>
              <a:spcBef>
                <a:spcPts val="352"/>
              </a:spcBef>
              <a:buClr>
                <a:srgbClr val="000000"/>
              </a:buClr>
              <a:buFont typeface="+mj-lt"/>
              <a:buAutoNum type="arabicPeriod"/>
              <a:defRPr/>
            </a:pPr>
            <a:r>
              <a:rPr lang="en-US" sz="3100" dirty="0">
                <a:latin typeface="Tahoma"/>
                <a:cs typeface="Tahoma"/>
                <a:sym typeface="Helvetica" charset="0"/>
              </a:rPr>
              <a:t>Recognized as </a:t>
            </a:r>
            <a:r>
              <a:rPr lang="en-US" sz="3100" u="sng" dirty="0">
                <a:latin typeface="Tahoma"/>
                <a:cs typeface="Tahoma"/>
                <a:sym typeface="Helvetica" charset="0"/>
              </a:rPr>
              <a:t>excessive</a:t>
            </a:r>
            <a:r>
              <a:rPr lang="en-US" sz="3100" dirty="0">
                <a:latin typeface="Tahoma"/>
                <a:cs typeface="Tahoma"/>
                <a:sym typeface="Helvetica" charset="0"/>
              </a:rPr>
              <a:t> and </a:t>
            </a:r>
            <a:r>
              <a:rPr lang="en-US" sz="3100" u="sng" dirty="0">
                <a:latin typeface="Tahoma"/>
                <a:cs typeface="Tahoma"/>
                <a:sym typeface="Helvetica" charset="0"/>
              </a:rPr>
              <a:t>unreasonable</a:t>
            </a:r>
            <a:r>
              <a:rPr lang="en-US" sz="3100" dirty="0">
                <a:latin typeface="Tahoma"/>
                <a:cs typeface="Tahoma"/>
                <a:sym typeface="Helvetica" charset="0"/>
              </a:rPr>
              <a:t> (not reality based)</a:t>
            </a:r>
            <a:endParaRPr lang="en-US" sz="3800" dirty="0">
              <a:latin typeface="Helvetica" charset="0"/>
              <a:cs typeface="Helvetica" charset="0"/>
              <a:sym typeface="Helvetica" charset="0"/>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DFFF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WORRY REPLACEMENTS</a:t>
            </a:r>
          </a:p>
        </p:txBody>
      </p:sp>
      <p:sp>
        <p:nvSpPr>
          <p:cNvPr id="3" name="Content Placeholder 2"/>
          <p:cNvSpPr>
            <a:spLocks noGrp="1"/>
          </p:cNvSpPr>
          <p:nvPr>
            <p:ph idx="1"/>
          </p:nvPr>
        </p:nvSpPr>
        <p:spPr/>
        <p:txBody>
          <a:bodyPr/>
          <a:lstStyle/>
          <a:p>
            <a:pPr lvl="1">
              <a:buFont typeface="Arial"/>
              <a:buChar char="•"/>
              <a:defRPr/>
            </a:pPr>
            <a:r>
              <a:rPr lang="en-US" dirty="0"/>
              <a:t>Energy</a:t>
            </a:r>
          </a:p>
          <a:p>
            <a:pPr lvl="1">
              <a:buFont typeface="Arial"/>
              <a:buChar char="•"/>
              <a:defRPr/>
            </a:pPr>
            <a:r>
              <a:rPr lang="en-US" dirty="0"/>
              <a:t>Optimism</a:t>
            </a:r>
          </a:p>
          <a:p>
            <a:pPr lvl="1">
              <a:buFont typeface="Arial"/>
              <a:buChar char="•"/>
              <a:defRPr/>
            </a:pPr>
            <a:r>
              <a:rPr lang="en-US" dirty="0"/>
              <a:t>Joy </a:t>
            </a:r>
          </a:p>
          <a:p>
            <a:pPr lvl="1">
              <a:buFont typeface="Arial"/>
              <a:buChar char="•"/>
              <a:defRPr/>
            </a:pPr>
            <a:r>
              <a:rPr lang="en-US" dirty="0"/>
              <a:t>Relaxed	</a:t>
            </a:r>
          </a:p>
          <a:p>
            <a:pPr lvl="1">
              <a:buFont typeface="Arial"/>
              <a:buChar char="•"/>
              <a:defRPr/>
            </a:pPr>
            <a:r>
              <a:rPr lang="en-US" dirty="0"/>
              <a:t>“Presence” </a:t>
            </a:r>
          </a:p>
          <a:p>
            <a:pPr lvl="1">
              <a:buFont typeface="Arial"/>
              <a:buChar char="•"/>
              <a:defRPr/>
            </a:pPr>
            <a:r>
              <a:rPr lang="en-US" dirty="0"/>
              <a:t>Trust/Faith</a:t>
            </a:r>
          </a:p>
          <a:p>
            <a:pPr lvl="1">
              <a:buFont typeface="Arial"/>
              <a:buChar char="•"/>
              <a:defRPr/>
            </a:pPr>
            <a:r>
              <a:rPr lang="en-US" dirty="0"/>
              <a:t>Gratitude</a:t>
            </a:r>
          </a:p>
          <a:p>
            <a:pPr lvl="1">
              <a:buFont typeface="Arial"/>
              <a:buChar char="•"/>
              <a:defRPr/>
            </a:pPr>
            <a:r>
              <a:rPr lang="en-US" dirty="0"/>
              <a:t>Acceptance </a:t>
            </a:r>
          </a:p>
          <a:p>
            <a:pPr lvl="1">
              <a:buFont typeface="Arial"/>
              <a:buChar char="•"/>
              <a:defRPr/>
            </a:pPr>
            <a:endParaRPr lang="en-US" dirty="0"/>
          </a:p>
        </p:txBody>
      </p:sp>
      <p:sp>
        <p:nvSpPr>
          <p:cNvPr id="4" name="Slide Number Placeholder 3"/>
          <p:cNvSpPr>
            <a:spLocks noGrp="1"/>
          </p:cNvSpPr>
          <p:nvPr>
            <p:ph type="sldNum" sz="quarter" idx="12"/>
          </p:nvPr>
        </p:nvSpPr>
        <p:spPr/>
        <p:txBody>
          <a:bodyPr/>
          <a:lstStyle/>
          <a:p>
            <a:pPr>
              <a:defRPr/>
            </a:pPr>
            <a:fld id="{9B7BF04C-9B8A-C84C-8B13-439A375F2B3E}" type="slidenum">
              <a:rPr lang="en-US" smtClean="0"/>
              <a:pPr>
                <a:defRPr/>
              </a:pPr>
              <a:t>7</a:t>
            </a:fld>
            <a:endParaRPr lang="en-US"/>
          </a:p>
        </p:txBody>
      </p:sp>
      <p:pic>
        <p:nvPicPr>
          <p:cNvPr id="7" name="Picture 6"/>
          <p:cNvPicPr>
            <a:picLocks noChangeAspect="1"/>
          </p:cNvPicPr>
          <p:nvPr/>
        </p:nvPicPr>
        <p:blipFill>
          <a:blip r:embed="rId2"/>
          <a:stretch>
            <a:fillRect/>
          </a:stretch>
        </p:blipFill>
        <p:spPr>
          <a:xfrm>
            <a:off x="4495800" y="2514600"/>
            <a:ext cx="3505200" cy="2324100"/>
          </a:xfrm>
          <a:prstGeom prst="rect">
            <a:avLst/>
          </a:prstGeom>
        </p:spPr>
      </p:pic>
      <p:sp>
        <p:nvSpPr>
          <p:cNvPr id="5" name="TextBox 4"/>
          <p:cNvSpPr txBox="1"/>
          <p:nvPr/>
        </p:nvSpPr>
        <p:spPr>
          <a:xfrm>
            <a:off x="4161692" y="4064000"/>
            <a:ext cx="184666" cy="400110"/>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5BE879C1-377E-6A4C-8471-DC777055DFE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4844638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4C0A8E1-F96D-EE4C-B58B-4BD7899CA5CC}" type="slidenum">
              <a:rPr lang="en-US"/>
              <a:pPr>
                <a:defRPr/>
              </a:pPr>
              <a:t>8</a:t>
            </a:fld>
            <a:endParaRPr lang="en-US" dirty="0"/>
          </a:p>
        </p:txBody>
      </p:sp>
      <p:sp>
        <p:nvSpPr>
          <p:cNvPr id="174082" name="Rectangle 2"/>
          <p:cNvSpPr>
            <a:spLocks noGrp="1" noChangeArrowheads="1"/>
          </p:cNvSpPr>
          <p:nvPr>
            <p:ph type="title"/>
          </p:nvPr>
        </p:nvSpPr>
        <p:spPr>
          <a:gradFill rotWithShape="0">
            <a:gsLst>
              <a:gs pos="0">
                <a:srgbClr val="00FFFF">
                  <a:gamma/>
                  <a:shade val="92157"/>
                  <a:invGamma/>
                </a:srgbClr>
              </a:gs>
              <a:gs pos="50000">
                <a:srgbClr val="00FFFF"/>
              </a:gs>
              <a:gs pos="100000">
                <a:srgbClr val="00FFFF">
                  <a:gamma/>
                  <a:shade val="92157"/>
                  <a:invGamma/>
                </a:srgbClr>
              </a:gs>
            </a:gsLst>
            <a:lin ang="5400000" scaled="1"/>
          </a:gradFill>
        </p:spPr>
        <p:txBody>
          <a:bodyPr/>
          <a:lstStyle/>
          <a:p>
            <a:pPr eaLnBrk="1" hangingPunct="1">
              <a:defRPr/>
            </a:pPr>
            <a:r>
              <a:rPr lang="en-US" sz="4800" dirty="0">
                <a:cs typeface="+mj-cs"/>
              </a:rPr>
              <a:t>STRATEGIES FOR WORRY</a:t>
            </a:r>
            <a:endParaRPr lang="en-US" sz="4800" b="1" dirty="0">
              <a:cs typeface="+mj-cs"/>
            </a:endParaRPr>
          </a:p>
        </p:txBody>
      </p:sp>
      <p:sp>
        <p:nvSpPr>
          <p:cNvPr id="174083" name="Rectangle 3"/>
          <p:cNvSpPr>
            <a:spLocks noGrp="1" noChangeArrowheads="1"/>
          </p:cNvSpPr>
          <p:nvPr>
            <p:ph type="body" idx="1"/>
          </p:nvPr>
        </p:nvSpPr>
        <p:spPr>
          <a:xfrm>
            <a:off x="914400" y="1752600"/>
            <a:ext cx="7073900" cy="3827463"/>
          </a:xfrm>
        </p:spPr>
        <p:txBody>
          <a:bodyPr/>
          <a:lstStyle/>
          <a:p>
            <a:pPr eaLnBrk="1" hangingPunct="1">
              <a:lnSpc>
                <a:spcPct val="90000"/>
              </a:lnSpc>
              <a:buClr>
                <a:schemeClr val="tx1"/>
              </a:buClr>
              <a:buFont typeface="Times" charset="0"/>
              <a:buChar char="•"/>
              <a:defRPr/>
            </a:pPr>
            <a:r>
              <a:rPr lang="en-US" sz="2800" dirty="0">
                <a:cs typeface="+mn-cs"/>
              </a:rPr>
              <a:t>Reframing “harmless” worry</a:t>
            </a:r>
          </a:p>
          <a:p>
            <a:pPr eaLnBrk="1" hangingPunct="1">
              <a:lnSpc>
                <a:spcPct val="90000"/>
              </a:lnSpc>
              <a:buClr>
                <a:schemeClr val="tx1"/>
              </a:buClr>
              <a:defRPr/>
            </a:pPr>
            <a:r>
              <a:rPr lang="en-US" sz="2800" dirty="0">
                <a:cs typeface="+mn-cs"/>
              </a:rPr>
              <a:t>Reality testing “tragic” worry</a:t>
            </a:r>
          </a:p>
          <a:p>
            <a:pPr eaLnBrk="1" hangingPunct="1">
              <a:lnSpc>
                <a:spcPct val="90000"/>
              </a:lnSpc>
              <a:buClr>
                <a:schemeClr val="tx1"/>
              </a:buClr>
              <a:defRPr/>
            </a:pPr>
            <a:r>
              <a:rPr lang="en-US" sz="2800" dirty="0">
                <a:cs typeface="+mn-cs"/>
              </a:rPr>
              <a:t>Externalizing worry</a:t>
            </a:r>
          </a:p>
          <a:p>
            <a:pPr eaLnBrk="1" hangingPunct="1">
              <a:lnSpc>
                <a:spcPct val="90000"/>
              </a:lnSpc>
              <a:buClr>
                <a:schemeClr val="tx1"/>
              </a:buClr>
              <a:defRPr/>
            </a:pPr>
            <a:r>
              <a:rPr lang="en-US" sz="2800" dirty="0">
                <a:cs typeface="+mn-cs"/>
              </a:rPr>
              <a:t>Prescribing the symptom</a:t>
            </a:r>
          </a:p>
          <a:p>
            <a:pPr eaLnBrk="1" hangingPunct="1">
              <a:lnSpc>
                <a:spcPct val="90000"/>
              </a:lnSpc>
              <a:buClr>
                <a:schemeClr val="tx1"/>
              </a:buClr>
              <a:defRPr/>
            </a:pPr>
            <a:r>
              <a:rPr lang="en-US" sz="2800" dirty="0">
                <a:cs typeface="+mn-cs"/>
              </a:rPr>
              <a:t>Positive affirmations</a:t>
            </a:r>
          </a:p>
          <a:p>
            <a:pPr eaLnBrk="1" hangingPunct="1">
              <a:lnSpc>
                <a:spcPct val="90000"/>
              </a:lnSpc>
              <a:buClr>
                <a:schemeClr val="tx1"/>
              </a:buClr>
              <a:defRPr/>
            </a:pPr>
            <a:r>
              <a:rPr lang="en-US" sz="2800" dirty="0">
                <a:cs typeface="+mn-cs"/>
              </a:rPr>
              <a:t>Mindfulness approach</a:t>
            </a:r>
          </a:p>
          <a:p>
            <a:pPr eaLnBrk="1" hangingPunct="1">
              <a:lnSpc>
                <a:spcPct val="90000"/>
              </a:lnSpc>
              <a:buClr>
                <a:schemeClr val="tx1"/>
              </a:buClr>
              <a:defRPr/>
            </a:pPr>
            <a:r>
              <a:rPr lang="en-US" sz="2800" dirty="0">
                <a:cs typeface="+mn-cs"/>
              </a:rPr>
              <a:t>Solution focus (Miracle Question)</a:t>
            </a:r>
          </a:p>
          <a:p>
            <a:pPr eaLnBrk="1" hangingPunct="1">
              <a:lnSpc>
                <a:spcPct val="90000"/>
              </a:lnSpc>
              <a:buClr>
                <a:schemeClr val="tx1"/>
              </a:buClr>
              <a:defRPr/>
            </a:pPr>
            <a:r>
              <a:rPr lang="en-US" sz="2800" dirty="0">
                <a:cs typeface="+mn-cs"/>
              </a:rPr>
              <a:t>Letter from the Future</a:t>
            </a:r>
          </a:p>
          <a:p>
            <a:pPr eaLnBrk="1" hangingPunct="1">
              <a:lnSpc>
                <a:spcPct val="90000"/>
              </a:lnSpc>
              <a:buClr>
                <a:schemeClr val="tx1"/>
              </a:buClr>
              <a:defRPr/>
            </a:pPr>
            <a:r>
              <a:rPr lang="en-US" sz="2800" dirty="0">
                <a:cs typeface="+mn-cs"/>
              </a:rPr>
              <a:t>“Playing the Part”</a:t>
            </a:r>
          </a:p>
          <a:p>
            <a:pPr eaLnBrk="1" hangingPunct="1">
              <a:lnSpc>
                <a:spcPct val="90000"/>
              </a:lnSpc>
              <a:buClr>
                <a:schemeClr val="tx1"/>
              </a:buClr>
              <a:defRPr/>
            </a:pPr>
            <a:endParaRPr lang="en-US" sz="2800" b="1" dirty="0">
              <a:cs typeface="+mn-cs"/>
            </a:endParaRPr>
          </a:p>
          <a:p>
            <a:pPr eaLnBrk="1" hangingPunct="1">
              <a:lnSpc>
                <a:spcPct val="90000"/>
              </a:lnSpc>
              <a:defRPr/>
            </a:pPr>
            <a:endParaRPr lang="en-US" sz="2800" b="1" dirty="0">
              <a:cs typeface="+mn-cs"/>
            </a:endParaRPr>
          </a:p>
        </p:txBody>
      </p:sp>
      <p:sp>
        <p:nvSpPr>
          <p:cNvPr id="174084" name="Rectangle 4"/>
          <p:cNvSpPr>
            <a:spLocks noGrp="1" noChangeArrowheads="1"/>
          </p:cNvSpPr>
          <p:nvPr>
            <p:ph type="body" sz="half" idx="4294967295"/>
          </p:nvPr>
        </p:nvSpPr>
        <p:spPr>
          <a:xfrm>
            <a:off x="6781800" y="2057400"/>
            <a:ext cx="2362200" cy="4038600"/>
          </a:xfrm>
        </p:spPr>
        <p:txBody>
          <a:bodyPr/>
          <a:lstStyle/>
          <a:p>
            <a:pPr eaLnBrk="1" hangingPunct="1">
              <a:buFontTx/>
              <a:buNone/>
              <a:defRPr/>
            </a:pPr>
            <a:endParaRPr lang="en-US" sz="2800" b="1" dirty="0">
              <a:cs typeface="+mn-cs"/>
            </a:endParaRPr>
          </a:p>
          <a:p>
            <a:pPr eaLnBrk="1" hangingPunct="1">
              <a:defRPr/>
            </a:pPr>
            <a:endParaRPr lang="en-US" sz="2800" b="1" dirty="0">
              <a:cs typeface="+mn-cs"/>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6C64C7D-63F2-0E42-8AD2-FB1B49D2CDAA}" type="slidenum">
              <a:rPr lang="en-US"/>
              <a:pPr>
                <a:defRPr/>
              </a:pPr>
              <a:t>9</a:t>
            </a:fld>
            <a:endParaRPr lang="en-US"/>
          </a:p>
        </p:txBody>
      </p:sp>
      <p:sp>
        <p:nvSpPr>
          <p:cNvPr id="317442" name="Rectangle 2"/>
          <p:cNvSpPr>
            <a:spLocks noGrp="1" noChangeArrowheads="1"/>
          </p:cNvSpPr>
          <p:nvPr>
            <p:ph type="title"/>
          </p:nvPr>
        </p:nvSpPr>
        <p:spPr/>
        <p:txBody>
          <a:bodyPr/>
          <a:lstStyle/>
          <a:p>
            <a:pPr eaLnBrk="1" hangingPunct="1">
              <a:defRPr/>
            </a:pPr>
            <a:r>
              <a:rPr lang="en-US">
                <a:solidFill>
                  <a:schemeClr val="bg1"/>
                </a:solidFill>
                <a:cs typeface="+mj-cs"/>
              </a:rPr>
              <a:t>GUATEMALAN WORRY DOLLS</a:t>
            </a:r>
            <a:endParaRPr lang="en-US">
              <a:cs typeface="+mj-cs"/>
            </a:endParaRPr>
          </a:p>
        </p:txBody>
      </p:sp>
      <p:pic>
        <p:nvPicPr>
          <p:cNvPr id="31744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1981200"/>
            <a:ext cx="5486400" cy="4114800"/>
          </a:xfrm>
        </p:spPr>
      </p:pic>
    </p:spTree>
    <p:extLst>
      <p:ext uri="{BB962C8B-B14F-4D97-AF65-F5344CB8AC3E}">
        <p14:creationId xmlns:p14="http://schemas.microsoft.com/office/powerpoint/2010/main" val="2922481750"/>
      </p:ext>
    </p:extLst>
  </p:cSld>
  <p:clrMapOvr>
    <a:masterClrMapping/>
  </p:clrMapOvr>
  <p:transition spd="slow">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2004:Templates:Presentations:Designs:Clouds</Template>
  <TotalTime>62067</TotalTime>
  <Words>2506</Words>
  <Application>Microsoft Office PowerPoint</Application>
  <PresentationFormat>On-screen Show (4:3)</PresentationFormat>
  <Paragraphs>349</Paragraphs>
  <Slides>30</Slides>
  <Notes>22</Notes>
  <HiddenSlides>0</HiddenSlides>
  <MMClips>0</MMClips>
  <ScaleCrop>false</ScaleCrop>
  <HeadingPairs>
    <vt:vector size="10"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30</vt:i4>
      </vt:variant>
      <vt:variant>
        <vt:lpstr>Custom Shows</vt:lpstr>
      </vt:variant>
      <vt:variant>
        <vt:i4>1</vt:i4>
      </vt:variant>
    </vt:vector>
  </HeadingPairs>
  <TitlesOfParts>
    <vt:vector size="43" baseType="lpstr">
      <vt:lpstr>ＭＳ Ｐゴシック</vt:lpstr>
      <vt:lpstr>Arial</vt:lpstr>
      <vt:lpstr>ArialMT</vt:lpstr>
      <vt:lpstr>Calibri</vt:lpstr>
      <vt:lpstr>Comic Sans MS</vt:lpstr>
      <vt:lpstr>Helvetica</vt:lpstr>
      <vt:lpstr>Noteworthy Bold</vt:lpstr>
      <vt:lpstr>Symbol</vt:lpstr>
      <vt:lpstr>Tahoma</vt:lpstr>
      <vt:lpstr>Times</vt:lpstr>
      <vt:lpstr>Default Design</vt:lpstr>
      <vt:lpstr>ClipArt</vt:lpstr>
      <vt:lpstr>STUDENT ANXIETY  Interventions for the Emerging Epidemic</vt:lpstr>
      <vt:lpstr>ANXIETY DISORDERS</vt:lpstr>
      <vt:lpstr>CHOOSE 3 FOR TODAY</vt:lpstr>
      <vt:lpstr>GENERALIZED ANXIETY DISORDER </vt:lpstr>
      <vt:lpstr>“NORMAL” WORRIES (7-15)</vt:lpstr>
      <vt:lpstr>DEFINITION OF WORRY</vt:lpstr>
      <vt:lpstr>WORRY REPLACEMENTS</vt:lpstr>
      <vt:lpstr>STRATEGIES FOR WORRY</vt:lpstr>
      <vt:lpstr>GUATEMALAN WORRY DOLLS</vt:lpstr>
      <vt:lpstr>POSITIVE AFFIRMATIONS</vt:lpstr>
      <vt:lpstr>PowerPoint Presentation</vt:lpstr>
      <vt:lpstr> MIRACLE QUESTION</vt:lpstr>
      <vt:lpstr>LETTER FROM THE FUTURE</vt:lpstr>
      <vt:lpstr>MINDFULNESS: WITNESSING</vt:lpstr>
      <vt:lpstr>PowerPoint Presentation</vt:lpstr>
      <vt:lpstr>PLAYING THE PART</vt:lpstr>
      <vt:lpstr>SOCIAL PHOBIA</vt:lpstr>
      <vt:lpstr>SOCIAL ANXIETY DIAGNOSIS</vt:lpstr>
      <vt:lpstr>PHOBIC SITUATIONS</vt:lpstr>
      <vt:lpstr>BODY REACTIONS</vt:lpstr>
      <vt:lpstr>IMPACT OF SOCIAL ANXIETY</vt:lpstr>
      <vt:lpstr>SOCIAL ANXIETY STRATEGIES</vt:lpstr>
      <vt:lpstr>GROUP RX ACTIVITIES</vt:lpstr>
      <vt:lpstr>PowerPoint Presentation</vt:lpstr>
      <vt:lpstr>POST-TRAUMATIC STRESS DISORDER</vt:lpstr>
      <vt:lpstr>TRAUMA DIAGNOSIS</vt:lpstr>
      <vt:lpstr>PTSD SYMPTOMS</vt:lpstr>
      <vt:lpstr>ACUTE STRESS DISORDER</vt:lpstr>
      <vt:lpstr>PTSD THERAPY GOALS</vt:lpstr>
      <vt:lpstr>PTSD THERAPY STRATEGIES</vt:lpstr>
      <vt:lpstr>Nurses Association</vt:lpstr>
    </vt:vector>
  </TitlesOfParts>
  <Company>Paul Foxman,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WORRIED CHILD</dc:title>
  <dc:creator>Paul Foxman</dc:creator>
  <cp:lastModifiedBy>Cairsten Keese</cp:lastModifiedBy>
  <cp:revision>698</cp:revision>
  <cp:lastPrinted>2015-08-23T12:54:42Z</cp:lastPrinted>
  <dcterms:created xsi:type="dcterms:W3CDTF">2004-02-22T15:59:57Z</dcterms:created>
  <dcterms:modified xsi:type="dcterms:W3CDTF">2019-11-06T19:58:49Z</dcterms:modified>
</cp:coreProperties>
</file>